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2" autoAdjust="0"/>
    <p:restoredTop sz="91413" autoAdjust="0"/>
  </p:normalViewPr>
  <p:slideViewPr>
    <p:cSldViewPr snapToGrid="0" snapToObjects="1">
      <p:cViewPr varScale="1">
        <p:scale>
          <a:sx n="134" d="100"/>
          <a:sy n="134" d="100"/>
        </p:scale>
        <p:origin x="1536" y="48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10/8/25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 geologist asked an AI a simple question:</a:t>
            </a:r>
          </a:p>
          <a:p>
            <a:pPr marL="0" lvl="0" indent="0">
              <a:buNone/>
            </a:pPr>
            <a:endParaRPr b="1"/>
          </a:p>
          <a:p>
            <a:pPr marL="0" lvl="0" indent="0">
              <a:buNone/>
            </a:pPr>
            <a:r>
              <a:rPr i="1"/>
              <a:t>“Why is the gold grade dropping in the eastern pit wall?”</a:t>
            </a:r>
          </a:p>
          <a:p>
            <a:pPr marL="0" lvl="0" indent="0">
              <a:buNone/>
            </a:pPr>
            <a:endParaRPr i="1"/>
          </a:p>
          <a:p>
            <a:pPr marL="0" lvl="0" indent="0">
              <a:buNone/>
            </a:pPr>
            <a:r>
              <a:rPr b="1"/>
              <a:t>The AI analysed:</a:t>
            </a:r>
            <a:r>
              <a:t> - 5 years of drill data - 10,000 geological logs - Structural models - Production records</a:t>
            </a:r>
          </a:p>
          <a:p>
            <a:pPr marL="0" lvl="0" indent="0">
              <a:buNone/>
            </a:pPr>
            <a:endParaRPr/>
          </a:p>
          <a:p>
            <a:pPr marL="0" lvl="0" indent="0">
              <a:buNone/>
            </a:pPr>
            <a:r>
              <a:rPr b="1"/>
              <a:t>Quickly, it identified a subtle fault offset</a:t>
            </a:r>
            <a:r>
              <a:t> that three experienced geologists had debated for months.</a:t>
            </a:r>
          </a:p>
          <a:p>
            <a:pPr marL="0" lvl="0" indent="0">
              <a:buNone/>
            </a:pPr>
            <a:endParaRPr/>
          </a:p>
          <a:p>
            <a:pPr marL="0" lvl="0" indent="0">
              <a:buNone/>
            </a:pPr>
            <a:r>
              <a:t>“Good afternoon. Before we talk about frameworks or theory, I want to show you what’s possible right now.”</a:t>
            </a:r>
          </a:p>
          <a:p>
            <a:pPr marL="0" lvl="0" indent="0">
              <a:buNone/>
            </a:pPr>
            <a:endParaRPr/>
          </a:p>
          <a:p>
            <a:pPr marL="0" lvl="0" indent="0">
              <a:buNone/>
            </a:pPr>
            <a:r>
              <a:t>“A senior geologist, frustrated after weeks of trying to explain why gold grades were underperforming in one section of the pit, decided to try something new. She uploaded five years of drill data, geological logs, and structural interpretations into an AI system—one of the new Large Language Models you’ve been hearing about.”</a:t>
            </a:r>
          </a:p>
          <a:p>
            <a:pPr marL="0" lvl="0" indent="0">
              <a:buNone/>
            </a:pPr>
            <a:endParaRPr/>
          </a:p>
          <a:p>
            <a:pPr marL="0" lvl="0" indent="0">
              <a:buNone/>
            </a:pPr>
            <a:r>
              <a:t>“She typed a simple question in plain English: ‘Why is the gold grade dropping in the eastern pit wall?’”</a:t>
            </a:r>
          </a:p>
          <a:p>
            <a:pPr marL="0" lvl="0" indent="0">
              <a:buNone/>
            </a:pPr>
            <a:endParaRPr/>
          </a:p>
          <a:p>
            <a:pPr marL="0" lvl="0" indent="0">
              <a:buNone/>
            </a:pPr>
            <a:r>
              <a:t>“The AI didn’t just search for keywords. It analysed the entire dataset—cross-referencing drill intercepts, looking for structural patterns, comparing similar geological settings across the mine.”</a:t>
            </a:r>
          </a:p>
          <a:p>
            <a:pPr marL="0" lvl="0" indent="0">
              <a:buNone/>
            </a:pPr>
            <a:endParaRPr/>
          </a:p>
          <a:p>
            <a:pPr marL="0" lvl="0" indent="0">
              <a:buNone/>
            </a:pPr>
            <a:r>
              <a:t>“It came back with a hypothesis: ‘There appears to be a northeast-trending fault with approximately 15 meters of vertical offset in this zone, which would explain the grade discontinuity you’re seeing.’ It even highlighted the specific drill holes that showed the offset.”</a:t>
            </a:r>
          </a:p>
          <a:p>
            <a:pPr marL="0" lvl="0" indent="0">
              <a:buNone/>
            </a:pPr>
            <a:endParaRPr/>
          </a:p>
          <a:p>
            <a:pPr marL="0" lvl="0" indent="0">
              <a:buNone/>
            </a:pPr>
            <a:r>
              <a:t>“Three geologists had been debating this for months.”</a:t>
            </a:r>
          </a:p>
          <a:p>
            <a:pPr marL="0" lvl="0" indent="0">
              <a:buNone/>
            </a:pPr>
            <a:endParaRPr/>
          </a:p>
          <a:p>
            <a:pPr marL="0" lvl="0" indent="0">
              <a:buNone/>
            </a:pPr>
            <a:r>
              <a:t>“Now, here’s the critical question: Did the AI replace the geologist?”</a:t>
            </a:r>
          </a:p>
          <a:p>
            <a:pPr marL="0" lvl="0" indent="0">
              <a:buNone/>
            </a:pPr>
            <a:endParaRPr/>
          </a:p>
          <a:p>
            <a:pPr marL="0" lvl="0" indent="0">
              <a:buNone/>
            </a:pPr>
            <a:r>
              <a:t>“No. She reviewed the AI’s hypothesis, went back to the core photos, verified the structural interpretation, and confirmed it was right. Then she and her team updated the geological model and adjusted the mine plan.”</a:t>
            </a:r>
          </a:p>
          <a:p>
            <a:pPr marL="0" lvl="0" indent="0">
              <a:buNone/>
            </a:pPr>
            <a:endParaRPr/>
          </a:p>
          <a:p>
            <a:pPr marL="0" lvl="0" indent="0">
              <a:buNone/>
            </a:pPr>
            <a:r>
              <a:t>“The AI didn’t make the decision. It gave her a tool to see patterns she couldn’t see buried in thousands of data points. That’s what we’re going to talk about today—not AI replacing humans, but AI as a co-pilot that makes humans more effective.”</a:t>
            </a:r>
          </a:p>
          <a:p>
            <a:pPr marL="0" lvl="0" indent="0">
              <a:buNone/>
            </a:pPr>
            <a:endParaRPr/>
          </a:p>
          <a:p>
            <a:pPr marL="0" lvl="0" indent="0">
              <a:buNone/>
            </a:pPr>
            <a:r>
              <a:t>“Welcome to ‘Humans in the Loop.’”</a:t>
            </a:r>
          </a:p>
          <a:p>
            <a:pPr marL="0" lvl="0" indent="0">
              <a:buNone/>
            </a:pPr>
            <a:endParaRPr/>
          </a:p>
          <a:p>
            <a:pPr marL="0" lvl="0" indent="0">
              <a:buNone/>
            </a:pPr>
            <a:r>
              <a:t>Note: This type of LLM application for geological analysis is becoming increasingly common. Companies like KoBold Metals have used similar AI approaches to discover major copper deposits in Zambia (Reuters, 2023), demonstrating that the technology is proven and operational.</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Real implementations, today:</a:t>
            </a:r>
          </a:p>
          <a:p>
            <a:pPr marL="0" lvl="0" indent="0">
              <a:buNone/>
            </a:pPr>
            <a:endParaRPr b="1"/>
          </a:p>
          <a:p>
            <a:pPr lvl="0"/>
            <a:r>
              <a:rPr b="1"/>
              <a:t>KoBold Metals</a:t>
            </a:r>
            <a:r>
              <a:t>: AI discovered major copper deposit in Zambia (2023)</a:t>
            </a:r>
          </a:p>
          <a:p>
            <a:pPr marL="0" lvl="0" indent="0">
              <a:buNone/>
            </a:pPr>
            <a:endParaRPr/>
          </a:p>
          <a:p>
            <a:pPr lvl="0"/>
            <a:r>
              <a:rPr b="1"/>
              <a:t>Komatsu + Mining Fleets</a:t>
            </a:r>
            <a:r>
              <a:t>: 40% reduction in unplanned downtime via predictive maintenance</a:t>
            </a:r>
          </a:p>
          <a:p>
            <a:pPr marL="0" lvl="0" indent="0">
              <a:buNone/>
            </a:pPr>
            <a:endParaRPr/>
          </a:p>
          <a:p>
            <a:pPr lvl="0"/>
            <a:r>
              <a:rPr b="1"/>
              <a:t>Multiple Operators</a:t>
            </a:r>
            <a:r>
              <a:t>: Generative AI analyzing shift reports and safety logs at scale</a:t>
            </a:r>
          </a:p>
          <a:p>
            <a:pPr marL="0" lvl="0" indent="0">
              <a:buNone/>
            </a:pPr>
            <a:endParaRPr/>
          </a:p>
          <a:p>
            <a:pPr marL="0" lvl="0" indent="0">
              <a:buNone/>
            </a:pPr>
            <a:r>
              <a:rPr i="1"/>
              <a:t>Sources: Reuters, Deloitte Insights, Global Mining Review, Financial Times</a:t>
            </a:r>
          </a:p>
          <a:p>
            <a:pPr marL="0" lvl="0" indent="0">
              <a:buNone/>
            </a:pPr>
            <a:endParaRPr i="1"/>
          </a:p>
          <a:p>
            <a:pPr marL="0" lvl="0" indent="0">
              <a:buNone/>
            </a:pPr>
            <a:r>
              <a:rPr b="1"/>
              <a:t>More details and references available at support website</a:t>
            </a:r>
          </a:p>
          <a:p>
            <a:pPr marL="0" lvl="0" indent="0">
              <a:buNone/>
            </a:pPr>
            <a:endParaRPr b="1"/>
          </a:p>
          <a:p>
            <a:pPr marL="0" lvl="0" indent="0">
              <a:buNone/>
            </a:pPr>
            <a:r>
              <a:t>“I know what some of you might be thinking: ‘This sounds great in theory, but is it actually happening?’ Let me give you three real examples from the last two years.”</a:t>
            </a:r>
          </a:p>
          <a:p>
            <a:pPr marL="0" lvl="0" indent="0">
              <a:buNone/>
            </a:pPr>
            <a:endParaRPr/>
          </a:p>
          <a:p>
            <a:pPr marL="0" lvl="0" indent="0">
              <a:buNone/>
            </a:pPr>
            <a:r>
              <a:t>“KoBold Metals—backed by Bill Gates and partnered with BHP, used AI to analyze geological data across Zambia. In 2023, they announced the discovery of a major copper deposit. The AI identified patterns across geochemical surveys, historical drilling, and geological maps that pointed to a high-probability target. This wasn’t a lucky guess, it was systematic pattern recognition at a scale humans couldn’t match.”</a:t>
            </a:r>
          </a:p>
          <a:p>
            <a:pPr marL="0" lvl="0" indent="0">
              <a:buNone/>
            </a:pPr>
            <a:endParaRPr/>
          </a:p>
          <a:p>
            <a:pPr marL="0" lvl="0" indent="0">
              <a:buNone/>
            </a:pPr>
            <a:r>
              <a:t>“Komatsu has been working with mining fleets—including operations in Chile and Australia—on predictive maintenance systems. The published results show approximately 40% reduction in unplanned downtime. That’s not a pilot project, that’s operational, proven, delivering value today.”</a:t>
            </a:r>
          </a:p>
          <a:p>
            <a:pPr marL="0" lvl="0" indent="0">
              <a:buNone/>
            </a:pPr>
            <a:endParaRPr/>
          </a:p>
          <a:p>
            <a:pPr marL="0" lvl="0" indent="0">
              <a:buNone/>
            </a:pPr>
            <a:r>
              <a:t>“And multiple mining operators are now using generative AI—those Large Language Models like the one in my opening story, to analyze shift reports, safety logs, and operational documents. Deloitte’s 2024 mining report highlights how companies are extracting insights from unstructured text data that was previously just sitting in databases, unread.”</a:t>
            </a:r>
          </a:p>
          <a:p>
            <a:pPr marL="0" lvl="0" indent="0">
              <a:buNone/>
            </a:pPr>
            <a:endParaRPr/>
          </a:p>
          <a:p>
            <a:pPr marL="0" lvl="0" indent="0">
              <a:buNone/>
            </a:pPr>
            <a:r>
              <a:t>“These aren’t future projections. These are implementations happening right now, in operations like yours.”</a:t>
            </a:r>
          </a:p>
          <a:p>
            <a:pPr marL="0" lvl="0" indent="0">
              <a:buNone/>
            </a:pPr>
            <a:endParaRPr/>
          </a:p>
          <a:p>
            <a:pPr marL="0" lvl="0" indent="0">
              <a:buNone/>
            </a:pPr>
            <a:r>
              <a:t>“I’ve included all the source references on the support website if you want to dig deeper into any of these case studies. Reuters articles, industry reports, company press releases, it’s all documented.”</a:t>
            </a:r>
          </a:p>
          <a:p>
            <a:pPr marL="0" lvl="0" indent="0">
              <a:buNone/>
            </a:pPr>
            <a:endParaRPr/>
          </a:p>
          <a:p>
            <a:pPr marL="0" lvl="0" indent="0">
              <a:buNone/>
            </a:pPr>
            <a:r>
              <a:t>“So when I talk about the Art of the Possible, I’m talking about what’s already possible. The question is: when does it become possible for YOUR operation?”</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biggest barrier isn’t the technology.</a:t>
            </a:r>
          </a:p>
          <a:p>
            <a:pPr marL="0" lvl="0" indent="0">
              <a:buNone/>
            </a:pPr>
            <a:endParaRPr b="1"/>
          </a:p>
          <a:p>
            <a:pPr lvl="0"/>
            <a:r>
              <a:t>The AI models exist</a:t>
            </a:r>
          </a:p>
          <a:p>
            <a:pPr marL="0" lvl="0" indent="0">
              <a:buNone/>
            </a:pPr>
            <a:endParaRPr/>
          </a:p>
          <a:p>
            <a:pPr lvl="0"/>
            <a:r>
              <a:t>The sensors are deployed</a:t>
            </a:r>
          </a:p>
          <a:p>
            <a:pPr marL="0" lvl="0" indent="0">
              <a:buNone/>
            </a:pPr>
            <a:endParaRPr/>
          </a:p>
          <a:p>
            <a:pPr lvl="0"/>
            <a:r>
              <a:t>The computing power is affordable</a:t>
            </a:r>
          </a:p>
          <a:p>
            <a:pPr marL="0" lvl="0" indent="0">
              <a:buNone/>
            </a:pPr>
            <a:endParaRPr/>
          </a:p>
          <a:p>
            <a:pPr marL="0" lvl="0" indent="0">
              <a:buNone/>
            </a:pPr>
            <a:r>
              <a:rPr b="1"/>
              <a:t>The barrier is:</a:t>
            </a:r>
            <a:r>
              <a:t> Figuring out where humans should be in the loop.</a:t>
            </a:r>
          </a:p>
          <a:p>
            <a:pPr marL="0" lvl="0" indent="0">
              <a:buNone/>
            </a:pPr>
            <a:endParaRPr/>
          </a:p>
          <a:p>
            <a:pPr marL="0" lvl="0" indent="0">
              <a:buNone/>
            </a:pPr>
            <a:r>
              <a:t>That’s a leadership question, not a technical one.</a:t>
            </a:r>
          </a:p>
          <a:p>
            <a:pPr marL="0" lvl="0" indent="0">
              <a:buNone/>
            </a:pPr>
            <a:endParaRPr/>
          </a:p>
          <a:p>
            <a:pPr marL="0" lvl="0" indent="0">
              <a:buNone/>
            </a:pPr>
            <a:r>
              <a:t>“Here’s what might surprise you. When companies struggle with AI adoption, it’s rarely because the technology doesn’t work.”</a:t>
            </a:r>
          </a:p>
          <a:p>
            <a:pPr marL="0" lvl="0" indent="0">
              <a:buNone/>
            </a:pPr>
            <a:endParaRPr/>
          </a:p>
          <a:p>
            <a:pPr marL="0" lvl="0" indent="0">
              <a:buNone/>
            </a:pPr>
            <a:r>
              <a:t>“The AI models are mature. The sensors are already on your equipment. Cloud computing makes it affordable even for mid-tier operations.”</a:t>
            </a:r>
          </a:p>
          <a:p>
            <a:pPr marL="0" lvl="0" indent="0">
              <a:buNone/>
            </a:pPr>
            <a:endParaRPr/>
          </a:p>
          <a:p>
            <a:pPr marL="0" lvl="0" indent="0">
              <a:buNone/>
            </a:pPr>
            <a:r>
              <a:t>“The barrier is this: Nobody’s figured out the human-AI division of labour.”</a:t>
            </a:r>
          </a:p>
          <a:p>
            <a:pPr marL="0" lvl="0" indent="0">
              <a:buNone/>
            </a:pPr>
            <a:endParaRPr/>
          </a:p>
          <a:p>
            <a:pPr marL="0" lvl="0" indent="0">
              <a:buNone/>
            </a:pPr>
            <a:r>
              <a:t>“Do we trust the AI to generate the report, or do we require review? If we require review, is someone actually reviewing it, or are they rubber-stamping because they’re overwhelmed?”</a:t>
            </a:r>
          </a:p>
          <a:p>
            <a:pPr marL="0" lvl="0" indent="0">
              <a:buNone/>
            </a:pPr>
            <a:endParaRPr/>
          </a:p>
          <a:p>
            <a:pPr marL="0" lvl="0" indent="0">
              <a:buNone/>
            </a:pPr>
            <a:r>
              <a:t>“When the predictive maintenance system says ‘this truck needs service,’ do we pull it immediately, or do we wait for human validation? What if the human always ignores the alerts because there are too many false positives?”</a:t>
            </a:r>
          </a:p>
          <a:p>
            <a:pPr marL="0" lvl="0" indent="0">
              <a:buNone/>
            </a:pPr>
            <a:endParaRPr/>
          </a:p>
          <a:p>
            <a:pPr marL="0" lvl="0" indent="0">
              <a:buNone/>
            </a:pPr>
            <a:r>
              <a:t>“When should the AI alert a human, and when should it just log the data? Get this wrong and either you miss critical signals, or you drown people in noise.”</a:t>
            </a:r>
          </a:p>
          <a:p>
            <a:pPr marL="0" lvl="0" indent="0">
              <a:buNone/>
            </a:pPr>
            <a:endParaRPr/>
          </a:p>
          <a:p>
            <a:pPr marL="0" lvl="0" indent="0">
              <a:buNone/>
            </a:pPr>
            <a:r>
              <a:t>“These aren’t technical questions. They’re organisational design questions. Leadership questions.”</a:t>
            </a:r>
          </a:p>
          <a:p>
            <a:pPr marL="0" lvl="0" indent="0">
              <a:buNone/>
            </a:pPr>
            <a:endParaRPr/>
          </a:p>
          <a:p>
            <a:pPr marL="0" lvl="0" indent="0">
              <a:buNone/>
            </a:pPr>
            <a:r>
              <a:t>“And that’s actually good news. Because it means the path forward isn’t ‘hire more data scientists’—though you might need some. The path forward is ‘get clear on how decisions should be made.’”</a:t>
            </a:r>
          </a:p>
          <a:p>
            <a:pPr marL="0" lvl="0" indent="0">
              <a:buNone/>
            </a:pPr>
            <a:endParaRPr/>
          </a:p>
          <a:p>
            <a:pPr marL="0" lvl="0" indent="0">
              <a:buNone/>
            </a:pPr>
            <a:r>
              <a:t>“That clarity is what we’re offering in the executive courses. Not just understanding AI capabilities, but learning how to design human-AI collaboration in your specific context.”</a:t>
            </a:r>
          </a:p>
          <a:p>
            <a:pPr marL="0" lvl="0" indent="0">
              <a:buNone/>
            </a:pPr>
            <a:endParaRPr/>
          </a:p>
          <a:p>
            <a:pPr marL="0" lvl="0" indent="0">
              <a:buNone/>
            </a:pPr>
            <a:r>
              <a:t>This repositions the courses as leadership development, not technical training. That’s the value proposition for executives.</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Think of ONE repetitive task you do regularly.</a:t>
            </a:r>
          </a:p>
          <a:p>
            <a:pPr marL="0" lvl="0" indent="0">
              <a:buNone/>
            </a:pPr>
            <a:endParaRPr b="1"/>
          </a:p>
          <a:p>
            <a:pPr marL="0" lvl="0" indent="0">
              <a:buNone/>
            </a:pPr>
            <a:r>
              <a:rPr i="1"/>
              <a:t>Examples: Weekly reports, data compilation, scheduling, reviewing standard documents</a:t>
            </a:r>
          </a:p>
          <a:p>
            <a:pPr marL="0" lvl="0" indent="0">
              <a:buNone/>
            </a:pPr>
            <a:endParaRPr i="1"/>
          </a:p>
          <a:p>
            <a:pPr marL="0" lvl="0" indent="0">
              <a:buNone/>
            </a:pPr>
            <a:r>
              <a:rPr b="1"/>
              <a:t>Ask yourself:</a:t>
            </a:r>
          </a:p>
          <a:p>
            <a:pPr marL="0" lvl="0" indent="0">
              <a:buNone/>
            </a:pPr>
            <a:endParaRPr b="1"/>
          </a:p>
          <a:p>
            <a:pPr marL="342900" lvl="0" indent="-342900">
              <a:buAutoNum type="arabicPeriod"/>
            </a:pPr>
            <a:r>
              <a:t>Could AI handle the initial draft?</a:t>
            </a:r>
          </a:p>
          <a:p>
            <a:pPr marL="0" lvl="0" indent="0">
              <a:buNone/>
            </a:pPr>
            <a:endParaRPr/>
          </a:p>
          <a:p>
            <a:pPr marL="342900" lvl="0" indent="-342900">
              <a:buAutoNum type="arabicPeriod"/>
            </a:pPr>
            <a:r>
              <a:t>Where would you need to stay involved?</a:t>
            </a:r>
          </a:p>
          <a:p>
            <a:pPr marL="0" lvl="0" indent="0">
              <a:buNone/>
            </a:pPr>
            <a:endParaRPr/>
          </a:p>
          <a:p>
            <a:pPr marL="342900" lvl="0" indent="-342900">
              <a:buAutoNum type="arabicPeriod"/>
            </a:pPr>
            <a:r>
              <a:t>What would free up your time enable you to do instead?</a:t>
            </a:r>
          </a:p>
          <a:p>
            <a:pPr marL="0" lvl="0" indent="0">
              <a:buNone/>
            </a:pPr>
            <a:endParaRPr/>
          </a:p>
          <a:p>
            <a:pPr marL="0" lvl="0" indent="0">
              <a:buNone/>
            </a:pPr>
            <a:r>
              <a:t>“I’m going to give you 60 seconds. Don’t write anything down if you don’t want to. Just think.”</a:t>
            </a:r>
          </a:p>
          <a:p>
            <a:pPr marL="0" lvl="0" indent="0">
              <a:buNone/>
            </a:pPr>
            <a:endParaRPr/>
          </a:p>
          <a:p>
            <a:pPr marL="0" lvl="0" indent="0">
              <a:buNone/>
            </a:pPr>
            <a:r>
              <a:t>“Pick one task you do regularly that feels repetitive. Maybe it’s compiling a weekly report. Maybe it’s reviewing routine documents. Maybe it’s schedule optimization. Something where you think: ‘This takes time but it’s not where I add the most value.’”</a:t>
            </a:r>
          </a:p>
          <a:p>
            <a:pPr marL="0" lvl="0" indent="0">
              <a:buNone/>
            </a:pPr>
            <a:endParaRPr/>
          </a:p>
          <a:p>
            <a:pPr marL="0" lvl="0" indent="0">
              <a:buNone/>
            </a:pPr>
            <a:r>
              <a:t>“Now ask: Could AI handle the first pass of this? Create the initial draft, do the basic analysis, flag the items that need attention?”</a:t>
            </a:r>
          </a:p>
          <a:p>
            <a:pPr marL="0" lvl="0" indent="0">
              <a:buNone/>
            </a:pPr>
            <a:endParaRPr/>
          </a:p>
          <a:p>
            <a:pPr marL="0" lvl="0" indent="0">
              <a:buNone/>
            </a:pPr>
            <a:r>
              <a:t>“Where would you still need to be involved? Where does your judgment, your experience, your knowledge of context matter?”</a:t>
            </a:r>
          </a:p>
          <a:p>
            <a:pPr marL="0" lvl="0" indent="0">
              <a:buNone/>
            </a:pPr>
            <a:endParaRPr/>
          </a:p>
          <a:p>
            <a:pPr marL="0" lvl="0" indent="0">
              <a:buNone/>
            </a:pPr>
            <a:r>
              <a:t>“And here’s the big question: If AI handled the routine part, what could you do with that freed-up time? What higher-value work aren’t you doing now because you’re stuck on the routine?”</a:t>
            </a:r>
          </a:p>
          <a:p>
            <a:pPr marL="0" lvl="0" indent="0">
              <a:buNone/>
            </a:pPr>
            <a:endParaRPr/>
          </a:p>
          <a:p>
            <a:pPr marL="0" lvl="0" indent="0">
              <a:buNone/>
            </a:pPr>
            <a:r>
              <a:t>“Don’t share if you don’t want to, but I’ll bet most of you just identified at least one opportunity. That’s the starting point.”</a:t>
            </a:r>
          </a:p>
          <a:p>
            <a:pPr marL="0" lvl="0" indent="0">
              <a:buNone/>
            </a:pPr>
            <a:endParaRPr/>
          </a:p>
          <a:p>
            <a:pPr marL="0" lvl="0" indent="0">
              <a:buNone/>
            </a:pPr>
            <a:r>
              <a:t>“You don’t need to transform your entire operation tomorrow. You need to identify one task, design appropriate human oversight, and prove the value. Then you do it again.”</a:t>
            </a:r>
          </a:p>
          <a:p>
            <a:pPr marL="0" lvl="0" indent="0">
              <a:buNone/>
            </a:pPr>
            <a:endParaRPr/>
          </a:p>
          <a:p>
            <a:pPr marL="0" lvl="0" indent="0">
              <a:buNone/>
            </a:pPr>
            <a:r>
              <a:t>“That’s how AI adoption actually happens—not through grand transformations, but through thoughtful, incremental improvements.”</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Three Levels, One Principle</a:t>
            </a:r>
          </a:p>
          <a:p>
            <a:pPr marL="0" lvl="0" indent="0">
              <a:buNone/>
            </a:pPr>
            <a:endParaRPr b="1"/>
          </a:p>
          <a:p>
            <a:pPr marL="0" lvl="0" indent="0">
              <a:buNone/>
            </a:pPr>
            <a:r>
              <a:rPr b="1"/>
              <a:t>Human-in-the-Loop:</a:t>
            </a:r>
            <a:r>
              <a:t> AI suggests, you decide </a:t>
            </a:r>
            <a:r>
              <a:rPr i="1"/>
              <a:t>(high stakes, context matters)</a:t>
            </a:r>
          </a:p>
          <a:p>
            <a:pPr marL="0" lvl="0" indent="0">
              <a:buNone/>
            </a:pPr>
            <a:endParaRPr i="1"/>
          </a:p>
          <a:p>
            <a:pPr marL="0" lvl="0" indent="0">
              <a:buNone/>
            </a:pPr>
            <a:r>
              <a:rPr b="1"/>
              <a:t>Human-on-the-Loop:</a:t>
            </a:r>
            <a:r>
              <a:t> AI acts, you monitor </a:t>
            </a:r>
            <a:r>
              <a:rPr i="1"/>
              <a:t>(high volume, clear patterns)</a:t>
            </a:r>
          </a:p>
          <a:p>
            <a:pPr marL="0" lvl="0" indent="0">
              <a:buNone/>
            </a:pPr>
            <a:endParaRPr i="1"/>
          </a:p>
          <a:p>
            <a:pPr marL="0" lvl="0" indent="0">
              <a:buNone/>
            </a:pPr>
            <a:r>
              <a:rPr b="1"/>
              <a:t>Human-in-Command:</a:t>
            </a:r>
            <a:r>
              <a:t> You set the boundaries </a:t>
            </a:r>
            <a:r>
              <a:rPr i="1"/>
              <a:t>(strategy, accountability)</a:t>
            </a:r>
          </a:p>
          <a:p>
            <a:pPr marL="0" lvl="0" indent="0">
              <a:buNone/>
            </a:pPr>
            <a:endParaRPr i="1"/>
          </a:p>
          <a:p>
            <a:pPr marL="1270000" lvl="0" indent="0">
              <a:buNone/>
            </a:pPr>
            <a:r>
              <a:rPr sz="2000" b="1"/>
              <a:t>The principle: Intentional design of human-AI collaboration</a:t>
            </a:r>
          </a:p>
          <a:p>
            <a:pPr marL="0" lvl="0" indent="0">
              <a:buNone/>
            </a:pPr>
            <a:endParaRPr sz="2000" b="1"/>
          </a:p>
          <a:p>
            <a:pPr marL="1270000" lvl="0" indent="0">
              <a:buNone/>
            </a:pPr>
            <a:r>
              <a:rPr sz="2000"/>
              <a:t>Not “Should we use AI?” but “Where should humans be in this system?”</a:t>
            </a:r>
          </a:p>
          <a:p>
            <a:pPr marL="0" lvl="0" indent="0">
              <a:buNone/>
            </a:pPr>
            <a:endParaRPr sz="2000"/>
          </a:p>
          <a:p>
            <a:pPr marL="0" lvl="0" indent="0">
              <a:buNone/>
            </a:pPr>
            <a:r>
              <a:t>“We’ve covered a lot in 40 minutes. Let me bring it back to the core.”</a:t>
            </a:r>
          </a:p>
          <a:p>
            <a:pPr marL="0" lvl="0" indent="0">
              <a:buNone/>
            </a:pPr>
            <a:endParaRPr/>
          </a:p>
          <a:p>
            <a:pPr marL="0" lvl="0" indent="0">
              <a:buNone/>
            </a:pPr>
            <a:r>
              <a:t>“Three levels of human oversight. The first two—in-the-loop and on-the-loop—are about day-to-day operations. Where do humans review, where do humans monitor?”</a:t>
            </a:r>
          </a:p>
          <a:p>
            <a:pPr marL="0" lvl="0" indent="0">
              <a:buNone/>
            </a:pPr>
            <a:endParaRPr/>
          </a:p>
          <a:p>
            <a:pPr marL="0" lvl="0" indent="0">
              <a:buNone/>
            </a:pPr>
            <a:r>
              <a:t>“The third level—in-command—is about leadership. Setting strategy, defining boundaries, owning accountability.”</a:t>
            </a:r>
          </a:p>
          <a:p>
            <a:pPr marL="0" lvl="0" indent="0">
              <a:buNone/>
            </a:pPr>
            <a:endParaRPr/>
          </a:p>
          <a:p>
            <a:pPr marL="0" lvl="0" indent="0">
              <a:buNone/>
            </a:pPr>
            <a:r>
              <a:t>“But the underlying principle is the same across all three: You make intentional choices about where humans add value and where AI adds value.”</a:t>
            </a:r>
          </a:p>
          <a:p>
            <a:pPr marL="0" lvl="0" indent="0">
              <a:buNone/>
            </a:pPr>
            <a:endParaRPr/>
          </a:p>
          <a:p>
            <a:pPr marL="0" lvl="0" indent="0">
              <a:buNone/>
            </a:pPr>
            <a:r>
              <a:t>“The question isn’t ‘Should we use AI?’ Everyone will use AI. The question is: ‘Are we designing human-AI collaboration thoughtfully, or are we just deploying technology and hoping it works out?’”</a:t>
            </a:r>
          </a:p>
          <a:p>
            <a:pPr marL="0" lvl="0" indent="0">
              <a:buNone/>
            </a:pPr>
            <a:endParaRPr/>
          </a:p>
          <a:p>
            <a:pPr marL="0" lvl="0" indent="0">
              <a:buNone/>
            </a:pPr>
            <a:r>
              <a:t>“The companies that thrive will be the ones who get this design right. Not the most AI, but the most thoughtful AI.”</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October/November Executive Courses:</a:t>
            </a:r>
          </a:p>
          <a:p>
            <a:pPr marL="0" lvl="0" indent="0">
              <a:buNone/>
            </a:pPr>
            <a:endParaRPr b="1"/>
          </a:p>
          <a:p>
            <a:pPr marL="0" lvl="0" indent="0">
              <a:buNone/>
            </a:pPr>
            <a:r>
              <a:t>Learn to design and lead AI initiatives in your organization</a:t>
            </a:r>
          </a:p>
          <a:p>
            <a:pPr marL="0" lvl="0" indent="0">
              <a:buNone/>
            </a:pPr>
            <a:endParaRPr/>
          </a:p>
          <a:p>
            <a:pPr marL="0" lvl="0" indent="0">
              <a:buNone/>
            </a:pPr>
            <a:r>
              <a:rPr b="1"/>
              <a:t>AI in Leadership &amp; Project Management</a:t>
            </a:r>
          </a:p>
          <a:p>
            <a:pPr marL="0" lvl="0" indent="0">
              <a:buNone/>
            </a:pPr>
            <a:endParaRPr b="1"/>
          </a:p>
          <a:p>
            <a:pPr marL="0" lvl="0" indent="0">
              <a:buNone/>
            </a:pPr>
            <a:r>
              <a:t>Lead AI transformation in your operations</a:t>
            </a:r>
          </a:p>
          <a:p>
            <a:pPr marL="0" lvl="0" indent="0">
              <a:buNone/>
            </a:pPr>
            <a:endParaRPr/>
          </a:p>
          <a:p>
            <a:pPr marL="0" lvl="0" indent="0">
              <a:buNone/>
            </a:pPr>
            <a:r>
              <a:rPr b="1"/>
              <a:t>AI to Drive Business Innovation</a:t>
            </a:r>
          </a:p>
          <a:p>
            <a:pPr marL="0" lvl="0" indent="0">
              <a:buNone/>
            </a:pPr>
            <a:endParaRPr b="1"/>
          </a:p>
          <a:p>
            <a:pPr marL="0" lvl="0" indent="0">
              <a:buNone/>
            </a:pPr>
            <a:r>
              <a:t>Identify strategic AI opportunities</a:t>
            </a:r>
          </a:p>
          <a:p>
            <a:pPr marL="0" lvl="0" indent="0">
              <a:buNone/>
            </a:pPr>
            <a:endParaRPr/>
          </a:p>
          <a:p>
            <a:pPr marL="0" lvl="0" indent="0">
              <a:buNone/>
            </a:pPr>
            <a:r>
              <a:rPr b="1"/>
              <a:t>Today was the spark. The courses are where you build the fire.</a:t>
            </a:r>
          </a:p>
          <a:p>
            <a:pPr marL="0" lvl="0" indent="0">
              <a:buNone/>
            </a:pPr>
            <a:endParaRPr b="1"/>
          </a:p>
          <a:p>
            <a:pPr marL="0" lvl="0" indent="0">
              <a:buNone/>
            </a:pPr>
            <a:r>
              <a:t>“What we covered today is the foundation—a framework for thinking about AI. But it’s just the starting point.”</a:t>
            </a:r>
          </a:p>
          <a:p>
            <a:pPr marL="0" lvl="0" indent="0">
              <a:buNone/>
            </a:pPr>
            <a:endParaRPr/>
          </a:p>
          <a:p>
            <a:pPr marL="0" lvl="0" indent="0">
              <a:buNone/>
            </a:pPr>
            <a:r>
              <a:t>“If you want to go deeper—if you want to not just understand these concepts but apply them strategically in your operations—that’s what the October and November courses are designed for.”</a:t>
            </a:r>
          </a:p>
          <a:p>
            <a:pPr marL="0" lvl="0" indent="0">
              <a:buNone/>
            </a:pPr>
            <a:endParaRPr/>
          </a:p>
          <a:p>
            <a:pPr marL="0" lvl="0" indent="0">
              <a:buNone/>
            </a:pPr>
            <a:r>
              <a:t>“We offer two pathways:”</a:t>
            </a:r>
          </a:p>
          <a:p>
            <a:pPr marL="0" lvl="0" indent="0">
              <a:buNone/>
            </a:pPr>
            <a:endParaRPr/>
          </a:p>
          <a:p>
            <a:pPr marL="0" lvl="0" indent="0">
              <a:buNone/>
            </a:pPr>
            <a:r>
              <a:t>“The first, ‘AI in Leadership and Project Management,’ is for people who want to lead AI initiatives. You’ll learn how to identify opportunities in your operations, build cross-functional teams to deliver them, and manage AI projects from pilot to production. It’s hands-on—you’ll work on real challenges from your own organizations.”</a:t>
            </a:r>
          </a:p>
          <a:p>
            <a:pPr marL="0" lvl="0" indent="0">
              <a:buNone/>
            </a:pPr>
            <a:endParaRPr/>
          </a:p>
          <a:p>
            <a:pPr marL="0" lvl="0" indent="0">
              <a:buNone/>
            </a:pPr>
            <a:r>
              <a:t>“The second, ‘AI to Drive Business Innovation,’ is more strategic. It’s for people who want to identify where AI creates competitive advantage and build the business case for investment.”</a:t>
            </a:r>
          </a:p>
          <a:p>
            <a:pPr marL="0" lvl="0" indent="0">
              <a:buNone/>
            </a:pPr>
            <a:endParaRPr/>
          </a:p>
          <a:p>
            <a:pPr marL="0" lvl="0" indent="0">
              <a:buNone/>
            </a:pPr>
            <a:r>
              <a:t>“Both courses build on what we discussed today. We go from concepts to application, from examples to YOUR examples.”</a:t>
            </a:r>
          </a:p>
          <a:p>
            <a:pPr marL="0" lvl="0" indent="0">
              <a:buNone/>
            </a:pPr>
            <a:endParaRPr/>
          </a:p>
          <a:p>
            <a:pPr marL="0" lvl="0" indent="0">
              <a:buNone/>
            </a:pPr>
            <a:r>
              <a:t>“Today was designed to spark curiosity and inspire new thinking. The courses are where you build capability.”</a:t>
            </a:r>
          </a:p>
          <a:p>
            <a:pPr marL="0" lvl="0" indent="0">
              <a:buNone/>
            </a:pPr>
            <a:endParaRPr/>
          </a:p>
          <a:p>
            <a:pPr marL="0" lvl="0" indent="0">
              <a:buNone/>
            </a:pPr>
            <a:r>
              <a:t>“All the information is available online, and I’ll be around after if you want to chat about which might be right for you.”</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What questions are on your mind?</a:t>
            </a:r>
          </a:p>
          <a:p>
            <a:pPr marL="0" lvl="0" indent="0">
              <a:buNone/>
            </a:pPr>
            <a:endParaRPr b="1"/>
          </a:p>
          <a:p>
            <a:pPr marL="0" lvl="0" indent="0">
              <a:buNone/>
            </a:pPr>
            <a:r>
              <a:t>“We have a few minutes for questions. What’s on your mind?”</a:t>
            </a:r>
          </a:p>
          <a:p>
            <a:pPr marL="0" lvl="0" indent="0">
              <a:buNone/>
            </a:pPr>
            <a:endParaRPr/>
          </a:p>
          <a:p>
            <a:pPr marL="0" lvl="0" indent="0">
              <a:buNone/>
            </a:pPr>
            <a:r>
              <a:t>“Is AI going to eliminate jobs in mining?” → “The evidence so far says no—it changes jobs. Autonomous trucks didn’t eliminate mining jobs; Rio and Fortescue still employ thousands. But the roles shifted. Fewer operators, more remote controllers and maintenance technicians. The work got more technical. That’s why training and development matter—helping people transition to the new roles.”</a:t>
            </a:r>
          </a:p>
          <a:p>
            <a:pPr marL="0" lvl="0" indent="0">
              <a:buNone/>
            </a:pPr>
            <a:endParaRPr/>
          </a:p>
          <a:p>
            <a:pPr marL="0" lvl="0" indent="0">
              <a:buNone/>
            </a:pPr>
            <a:r>
              <a:t>“How much does this actually cost?” → “Depends wildly on scope. A predictive maintenance pilot for 10 trucks might be $50-100K. Full autonomous haulage is tens of millions. But here’s what’s changed: you don’t have to build from scratch anymore. There are off-the-shelf solutions now. And you can start small—pilot one application, prove value, scale from there. The barrier isn’t cost, it’s knowing where to start.”</a:t>
            </a:r>
          </a:p>
          <a:p>
            <a:pPr marL="0" lvl="0" indent="0">
              <a:buNone/>
            </a:pPr>
            <a:endParaRPr/>
          </a:p>
          <a:p>
            <a:pPr marL="0" lvl="0" indent="0">
              <a:buNone/>
            </a:pPr>
            <a:r>
              <a:t>“What if our data is a mess?” → “Great question, and very common. You don’t need perfect data to start. Pick one application where the data is cleanest and start there. Prove value. The ROI from that first project often funds cleaning up other data. Don’t let perfect be the enemy of better.”</a:t>
            </a:r>
          </a:p>
          <a:p>
            <a:pPr marL="0" lvl="0" indent="0">
              <a:buNone/>
            </a:pPr>
            <a:endParaRPr/>
          </a:p>
          <a:p>
            <a:pPr marL="0" lvl="0" indent="0">
              <a:buNone/>
            </a:pPr>
            <a:r>
              <a:t>“How do we know when AI is making mistakes?” → “That’s why the framework matters. If you’re Human-in-the-Loop, you’re reviewing outputs. If you’re Human-on-the-Loop, you need monitoring systems—tracking false alarm rates, validation accuracy, user override frequency. You build feedback loops. And initially, you compare AI outputs against human outputs to calibrate. It’s not ‘set and forget’—it’s continuous improvement.”</a:t>
            </a:r>
          </a:p>
          <a:p>
            <a:pPr marL="0" lvl="0" indent="0">
              <a:buNone/>
            </a:pPr>
            <a:endParaRPr/>
          </a:p>
          <a:p>
            <a:pPr marL="0" lvl="0" indent="0">
              <a:buNone/>
            </a:pPr>
            <a:r>
              <a:t>“If questions come up later, I’ll be around for a bit. And all my contact details are available, don’t hesitate to reach out.”</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Remember: AI doesn’t replace judgment. It amplifies it.</a:t>
            </a:r>
          </a:p>
          <a:p>
            <a:pPr marL="0" lvl="0" indent="0">
              <a:buNone/>
            </a:pPr>
            <a:endParaRPr b="1"/>
          </a:p>
          <a:p>
            <a:pPr marL="0" lvl="0" indent="0">
              <a:buNone/>
            </a:pPr>
            <a:r>
              <a:rPr b="1"/>
              <a:t>The question isn’t whether to use AI.</a:t>
            </a:r>
          </a:p>
          <a:p>
            <a:pPr marL="0" lvl="0" indent="0">
              <a:buNone/>
            </a:pPr>
            <a:endParaRPr b="1"/>
          </a:p>
          <a:p>
            <a:pPr marL="0" lvl="0" indent="0">
              <a:buNone/>
            </a:pPr>
            <a:r>
              <a:rPr b="1"/>
              <a:t>The question is: Where are the humans in your system?</a:t>
            </a:r>
          </a:p>
          <a:p>
            <a:pPr marL="0" lvl="0" indent="0">
              <a:buNone/>
            </a:pPr>
            <a:endParaRPr b="1"/>
          </a:p>
          <a:p>
            <a:pPr marL="0" lvl="0" indent="0">
              <a:buNone/>
            </a:pPr>
            <a:r>
              <a:rPr b="1"/>
              <a:t>Contact:</a:t>
            </a:r>
            <a:r>
              <a:t> michael.borck@curtin.edu.au</a:t>
            </a:r>
            <a:br/>
            <a:r>
              <a:rPr b="1"/>
              <a:t>Resources &amp; FAQs:</a:t>
            </a:r>
            <a:r>
              <a:t> Support Website</a:t>
            </a:r>
            <a:br/>
            <a:r>
              <a:rPr b="1"/>
              <a:t>Courses:</a:t>
            </a:r>
            <a:r>
              <a:t> Registration link</a:t>
            </a:r>
          </a:p>
          <a:p>
            <a:pPr marL="0" lvl="0" indent="0">
              <a:buNone/>
            </a:pPr>
            <a:endParaRPr/>
          </a:p>
          <a:p>
            <a:pPr marL="0" lvl="0" indent="0">
              <a:buNone/>
            </a:pPr>
            <a:r>
              <a:t>“Thank you for your time and attention. I want to leave you with one thought:”</a:t>
            </a:r>
          </a:p>
          <a:p>
            <a:pPr marL="0" lvl="0" indent="0">
              <a:buNone/>
            </a:pPr>
            <a:endParaRPr/>
          </a:p>
          <a:p>
            <a:pPr marL="0" lvl="0" indent="0">
              <a:buNone/>
            </a:pPr>
            <a:r>
              <a:t>“AI doesn’t replace human judgment. It amplifies it. It handles scale, speed, pattern recognition. You provide context, accountability, strategic direction.”</a:t>
            </a:r>
          </a:p>
          <a:p>
            <a:pPr marL="0" lvl="0" indent="0">
              <a:buNone/>
            </a:pPr>
            <a:endParaRPr/>
          </a:p>
          <a:p>
            <a:pPr marL="0" lvl="0" indent="0">
              <a:buNone/>
            </a:pPr>
            <a:r>
              <a:t>“The question facing every mining operation, every organisation, isn’t whether to use AI. That’s inevitable. The question is: Are you intentionally designing where humans sit in your systems?”</a:t>
            </a:r>
          </a:p>
          <a:p>
            <a:pPr marL="0" lvl="0" indent="0">
              <a:buNone/>
            </a:pPr>
            <a:endParaRPr/>
          </a:p>
          <a:p>
            <a:pPr marL="0" lvl="0" indent="0">
              <a:buNone/>
            </a:pPr>
            <a:r>
              <a:t>“That intentionality is what separates organisations that struggle with AI from those that thrive with it.”</a:t>
            </a:r>
          </a:p>
          <a:p>
            <a:pPr marL="0" lvl="0" indent="0">
              <a:buNone/>
            </a:pPr>
            <a:endParaRPr/>
          </a:p>
          <a:p>
            <a:pPr marL="0" lvl="0" indent="0">
              <a:buNone/>
            </a:pPr>
            <a:r>
              <a:t>“I hope today sparked some curiosity and new thinking. Three things before you go:”</a:t>
            </a:r>
          </a:p>
          <a:p>
            <a:pPr marL="0" lvl="0" indent="0">
              <a:buNone/>
            </a:pPr>
            <a:endParaRPr/>
          </a:p>
          <a:p>
            <a:pPr marL="0" lvl="0" indent="0">
              <a:buNone/>
            </a:pPr>
            <a:r>
              <a:t>“First, all the resources from today, the presentation slides, case study references, detailed FAQs answering questions we didn’t have time for, and additional reading—are available on the support website. The URL is on this slide and I’ll share it again in the follow-up email.”</a:t>
            </a:r>
          </a:p>
          <a:p>
            <a:pPr marL="0" lvl="0" indent="0">
              <a:buNone/>
            </a:pPr>
            <a:endParaRPr/>
          </a:p>
          <a:p>
            <a:pPr marL="0" lvl="0" indent="0">
              <a:buNone/>
            </a:pPr>
            <a:r>
              <a:t>“Second, if you want to go deeper and build real capability in AI leadership, the October and November courses are your next step. Information and registration are on the website.”</a:t>
            </a:r>
          </a:p>
          <a:p>
            <a:pPr marL="0" lvl="0" indent="0">
              <a:buNone/>
            </a:pPr>
            <a:endParaRPr/>
          </a:p>
          <a:p>
            <a:pPr marL="0" lvl="0" indent="0">
              <a:buNone/>
            </a:pPr>
            <a:r>
              <a:t>“Third, if you just want to chat about a specific challenge you’re facing, I’m here now and my contact details are on the website. Don’t hesitate to reach out.”</a:t>
            </a:r>
          </a:p>
          <a:p>
            <a:pPr marL="0" lvl="0" indent="0">
              <a:buNone/>
            </a:pPr>
            <a:endParaRPr/>
          </a:p>
          <a:p>
            <a:pPr marL="0" lvl="0" indent="0">
              <a:buNone/>
            </a:pPr>
            <a:r>
              <a:t>“Thank you.”</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Tension:</a:t>
            </a:r>
          </a:p>
          <a:p>
            <a:pPr marL="0" lvl="0" indent="0">
              <a:buNone/>
            </a:pPr>
            <a:endParaRPr b="1"/>
          </a:p>
          <a:p>
            <a:pPr lvl="0"/>
            <a:r>
              <a:t>AI can analyze data faster than humans</a:t>
            </a:r>
          </a:p>
          <a:p>
            <a:pPr marL="0" lvl="0" indent="0">
              <a:buNone/>
            </a:pPr>
            <a:endParaRPr/>
          </a:p>
          <a:p>
            <a:pPr lvl="0"/>
            <a:r>
              <a:t>AI can spot patterns we miss</a:t>
            </a:r>
          </a:p>
          <a:p>
            <a:pPr marL="0" lvl="0" indent="0">
              <a:buNone/>
            </a:pPr>
            <a:endParaRPr/>
          </a:p>
          <a:p>
            <a:pPr lvl="0"/>
            <a:r>
              <a:t>AI can work 24/7 without fatigue</a:t>
            </a:r>
          </a:p>
          <a:p>
            <a:pPr marL="0" lvl="0" indent="0">
              <a:buNone/>
            </a:pPr>
            <a:endParaRPr/>
          </a:p>
          <a:p>
            <a:pPr marL="0" lvl="0" indent="0">
              <a:buNone/>
            </a:pPr>
            <a:r>
              <a:rPr i="1"/>
              <a:t>But…</a:t>
            </a:r>
          </a:p>
          <a:p>
            <a:pPr marL="0" lvl="0" indent="0">
              <a:buNone/>
            </a:pPr>
            <a:endParaRPr i="1"/>
          </a:p>
          <a:p>
            <a:pPr marL="0" lvl="0" indent="0">
              <a:buNone/>
            </a:pPr>
            <a:r>
              <a:rPr b="1"/>
              <a:t>The Reality:</a:t>
            </a:r>
          </a:p>
          <a:p>
            <a:pPr marL="0" lvl="0" indent="0">
              <a:buNone/>
            </a:pPr>
            <a:endParaRPr b="1"/>
          </a:p>
          <a:p>
            <a:pPr lvl="0"/>
            <a:r>
              <a:t>We need human judgment</a:t>
            </a:r>
          </a:p>
          <a:p>
            <a:pPr marL="0" lvl="0" indent="0">
              <a:buNone/>
            </a:pPr>
            <a:endParaRPr/>
          </a:p>
          <a:p>
            <a:pPr lvl="0"/>
            <a:r>
              <a:t>We need accountability</a:t>
            </a:r>
          </a:p>
          <a:p>
            <a:pPr marL="0" lvl="0" indent="0">
              <a:buNone/>
            </a:pPr>
            <a:endParaRPr/>
          </a:p>
          <a:p>
            <a:pPr lvl="0"/>
            <a:r>
              <a:t>We need context and nuance</a:t>
            </a:r>
          </a:p>
          <a:p>
            <a:pPr marL="0" lvl="0" indent="0">
              <a:buNone/>
            </a:pPr>
            <a:endParaRPr/>
          </a:p>
          <a:p>
            <a:pPr marL="0" lvl="0" indent="0">
              <a:buNone/>
            </a:pPr>
            <a:r>
              <a:rPr i="1"/>
              <a:t>So where’s the balance?</a:t>
            </a:r>
          </a:p>
          <a:p>
            <a:pPr marL="0" lvl="0" indent="0">
              <a:buNone/>
            </a:pPr>
            <a:endParaRPr i="1"/>
          </a:p>
          <a:p>
            <a:pPr marL="0" lvl="0" indent="0">
              <a:buNone/>
            </a:pPr>
            <a:r>
              <a:t>“If you’re in this room, you’re probably feeling this tension. On one hand, the capabilities are undeniable, AI is getting remarkably good at specific tasks. On the other hand, you’ve got operations to run, people to keep safe, decisions where you can’t afford to get it wrong.”</a:t>
            </a:r>
          </a:p>
          <a:p>
            <a:pPr marL="0" lvl="0" indent="0">
              <a:buNone/>
            </a:pPr>
            <a:endParaRPr/>
          </a:p>
          <a:p>
            <a:pPr marL="0" lvl="0" indent="0">
              <a:buNone/>
            </a:pPr>
            <a:r>
              <a:t>“You’ve probably heard two narratives: One says ‘adopt AI or get left behind.’ The other says ‘be very careful, AI makes mistakes.’”</a:t>
            </a:r>
          </a:p>
          <a:p>
            <a:pPr marL="0" lvl="0" indent="0">
              <a:buNone/>
            </a:pPr>
            <a:endParaRPr/>
          </a:p>
          <a:p>
            <a:pPr marL="0" lvl="0" indent="0">
              <a:buNone/>
            </a:pPr>
            <a:r>
              <a:t>“Both are true. And that’s not helpful.”</a:t>
            </a:r>
          </a:p>
          <a:p>
            <a:pPr marL="0" lvl="0" indent="0">
              <a:buNone/>
            </a:pPr>
            <a:endParaRPr/>
          </a:p>
          <a:p>
            <a:pPr marL="0" lvl="0" indent="0">
              <a:buNone/>
            </a:pPr>
            <a:r>
              <a:t>“So today, in 40 minutes, I’m going to give you something practical—a simple framework that cuts through the hype and the fear. A way to think about AI that you can apply tomorrow morning when you’re back at your desk.”</a:t>
            </a:r>
          </a:p>
          <a:p>
            <a:pPr marL="0" lvl="0" indent="0">
              <a:buNone/>
            </a:pPr>
            <a:endParaRPr/>
          </a:p>
          <a:p>
            <a:pPr marL="0" lvl="0" indent="0">
              <a:buNone/>
            </a:pPr>
            <a:r>
              <a:t>“We’re going to answer: When should AI suggest and humans decide? When can AI act while humans monitor? And who sets the boundaries?”</a:t>
            </a:r>
          </a:p>
          <a:p>
            <a:pPr marL="0" lvl="0" indent="0">
              <a:buNone/>
            </a:pPr>
            <a:endParaRPr/>
          </a:p>
          <a:p>
            <a:pPr marL="0" lvl="0" indent="0">
              <a:buNone/>
            </a:pPr>
            <a:r>
              <a:t>“Three levels. Clear principles. Real mining examples.”</a:t>
            </a:r>
          </a:p>
          <a:p>
            <a:pPr marL="0" lvl="0" indent="0">
              <a:buNone/>
            </a:pPr>
            <a:endParaRPr/>
          </a:p>
          <a:p>
            <a:pPr marL="0" lvl="0" indent="0">
              <a:buNone/>
            </a:pPr>
            <a:r>
              <a:t>“By the end, you’ll have a lens for looking at any AI application—whether it’s in your operations today or something you’re considering—and asking: ‘Is the human in the right place in this system?’”</a:t>
            </a:r>
          </a:p>
          <a:p>
            <a:pPr marL="0" lvl="0" indent="0">
              <a:buNone/>
            </a:pPr>
            <a:endParaRPr/>
          </a:p>
          <a:p>
            <a:pPr marL="0" lvl="0" indent="0">
              <a:buNone/>
            </a:pPr>
            <a:r>
              <a:t>“Let’s dive in.”</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Three Ways Humans Stay in Control</a:t>
            </a:r>
          </a:p>
          <a:p>
            <a:pPr marL="0" lvl="0" indent="0">
              <a:buNone/>
            </a:pPr>
            <a:endParaRPr b="1"/>
          </a:p>
          <a:p>
            <a:pPr marL="0" lvl="0" indent="0">
              <a:buNone/>
            </a:pPr>
            <a:r>
              <a:t>Think of it like driving a car with different levels of automation:</a:t>
            </a:r>
          </a:p>
          <a:p>
            <a:pPr marL="0" lvl="0" indent="0">
              <a:buNone/>
            </a:pPr>
            <a:endParaRPr/>
          </a:p>
          <a:p>
            <a:pPr marL="342900" lvl="0" indent="-342900">
              <a:buAutoNum type="arabicPeriod"/>
            </a:pPr>
            <a:r>
              <a:rPr b="1"/>
              <a:t>AI suggests a route, you decide</a:t>
            </a:r>
            <a:r>
              <a:t> → Human-in-the-Loop</a:t>
            </a:r>
          </a:p>
          <a:p>
            <a:pPr marL="0" lvl="0" indent="0">
              <a:buNone/>
            </a:pPr>
            <a:endParaRPr/>
          </a:p>
          <a:p>
            <a:pPr marL="342900" lvl="0" indent="-342900">
              <a:buAutoNum type="arabicPeriod"/>
            </a:pPr>
            <a:r>
              <a:rPr b="1"/>
              <a:t>Cruise control drives, you monitor</a:t>
            </a:r>
            <a:r>
              <a:t> → Human-on-the-Loop</a:t>
            </a:r>
            <a:br/>
            <a:endParaRPr/>
          </a:p>
          <a:p>
            <a:pPr marL="0" lvl="0" indent="0">
              <a:buNone/>
            </a:pPr>
            <a:endParaRPr/>
          </a:p>
          <a:p>
            <a:pPr marL="342900" lvl="0" indent="-342900">
              <a:buAutoNum type="arabicPeriod"/>
            </a:pPr>
            <a:r>
              <a:rPr b="1"/>
              <a:t>You set the speed limit</a:t>
            </a:r>
            <a:r>
              <a:t> → Human-in-Command</a:t>
            </a:r>
          </a:p>
          <a:p>
            <a:pPr marL="0" lvl="0" indent="0">
              <a:buNone/>
            </a:pPr>
            <a:endParaRPr/>
          </a:p>
          <a:p>
            <a:pPr marL="0" lvl="0" indent="0">
              <a:buNone/>
            </a:pPr>
            <a:r>
              <a:rPr b="1"/>
              <a:t>Same principle applies to AI in mining.</a:t>
            </a:r>
          </a:p>
          <a:p>
            <a:pPr marL="0" lvl="0" indent="0">
              <a:buNone/>
            </a:pPr>
            <a:endParaRPr b="1"/>
          </a:p>
          <a:p>
            <a:pPr marL="0" lvl="0" indent="0">
              <a:buNone/>
            </a:pPr>
            <a:r>
              <a:t>“The framework is simple. There are three levels of human control when working with AI.”</a:t>
            </a:r>
          </a:p>
          <a:p>
            <a:pPr marL="0" lvl="0" indent="0">
              <a:buNone/>
            </a:pPr>
            <a:endParaRPr/>
          </a:p>
          <a:p>
            <a:pPr marL="0" lvl="0" indent="0">
              <a:buNone/>
            </a:pPr>
            <a:r>
              <a:t>“Level 1: Human-in-the-Loop. The AI recommends, you decide. Like when your GPS suggests a route—it analyzes traffic, calculates fastest path—but YOU decide whether to follow it. You’re in the loop on every decision.”</a:t>
            </a:r>
          </a:p>
          <a:p>
            <a:pPr marL="0" lvl="0" indent="0">
              <a:buNone/>
            </a:pPr>
            <a:endParaRPr/>
          </a:p>
          <a:p>
            <a:pPr marL="0" lvl="0" indent="0">
              <a:buNone/>
            </a:pPr>
            <a:r>
              <a:t>“Level 2: Human-on-the-Loop. The AI can act, but you’re monitoring and can intervene. Like cruise control—it’s controlling the throttle, but you’re watching, hands near the wheel, ready to take over if needed.”</a:t>
            </a:r>
          </a:p>
          <a:p>
            <a:pPr marL="0" lvl="0" indent="0">
              <a:buNone/>
            </a:pPr>
            <a:endParaRPr/>
          </a:p>
          <a:p>
            <a:pPr marL="0" lvl="0" indent="0">
              <a:buNone/>
            </a:pPr>
            <a:r>
              <a:t>“Level 3: Human-in-Command. You set the strategic boundaries. Even if the AI is acting automatically, YOU decided what it’s allowed to do. Like setting speed limits on roads—the rules that govern all the driving.”</a:t>
            </a:r>
          </a:p>
          <a:p>
            <a:pPr marL="0" lvl="0" indent="0">
              <a:buNone/>
            </a:pPr>
            <a:endParaRPr/>
          </a:p>
          <a:p>
            <a:pPr marL="0" lvl="0" indent="0">
              <a:buNone/>
            </a:pPr>
            <a:r>
              <a:t>“That’s it. Three levels. Now let’s see what this looks like in mining operations you know.”</a:t>
            </a:r>
          </a:p>
          <a:p>
            <a:pPr marL="0" lvl="0" indent="0">
              <a:buNone/>
            </a:pPr>
            <a:endParaRPr/>
          </a:p>
          <a:p>
            <a:pPr marL="0" lvl="0" indent="0">
              <a:buNone/>
            </a:pPr>
            <a:r>
              <a:t>Keep this section SHORT. You’re giving them the mental model, not exhaustive explanation. Move quickly to examples that bring it to life.</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Dispatch systems</a:t>
            </a:r>
            <a:r>
              <a:t> suggest truck assignments - Dispatcher reviews, then decides - Can override based on real conditions - Dispatcher stays accountable</a:t>
            </a:r>
          </a:p>
          <a:p>
            <a:pPr marL="0" lvl="0" indent="0">
              <a:buNone/>
            </a:pPr>
            <a:endParaRPr/>
          </a:p>
          <a:p>
            <a:pPr marL="0" lvl="0" indent="0">
              <a:buNone/>
            </a:pPr>
            <a:r>
              <a:rPr b="1"/>
              <a:t>Why?</a:t>
            </a:r>
            <a:r>
              <a:t> Because local knowledge matters. The system doesn’t know about that soft spot on Haul Road 3.</a:t>
            </a:r>
          </a:p>
          <a:p>
            <a:pPr marL="0" lvl="0" indent="0">
              <a:buNone/>
            </a:pPr>
            <a:endParaRPr/>
          </a:p>
          <a:p>
            <a:pPr marL="0" lvl="0" indent="0">
              <a:buNone/>
            </a:pPr>
            <a:r>
              <a:t>“You’re probably already doing Human-in-the-Loop without calling it that. Your dispatch system, it’s optimizing truck movements, suggesting assignments. But does it automatically move the trucks? No. The dispatcher looks at the suggestion and decides.”</a:t>
            </a:r>
          </a:p>
          <a:p>
            <a:pPr marL="0" lvl="0" indent="0">
              <a:buNone/>
            </a:pPr>
            <a:endParaRPr/>
          </a:p>
          <a:p>
            <a:pPr marL="0" lvl="0" indent="0">
              <a:buNone/>
            </a:pPr>
            <a:r>
              <a:t>“Why? Because the dispatcher knows things the AI doesn’t. There’s a wet patch on one haul road. One operator is new and shouldn’t get the tricky route yet. A truck that looks available on the screen is actually being refueled.”</a:t>
            </a:r>
          </a:p>
          <a:p>
            <a:pPr marL="0" lvl="0" indent="0">
              <a:buNone/>
            </a:pPr>
            <a:endParaRPr/>
          </a:p>
          <a:p>
            <a:pPr marL="0" lvl="0" indent="0">
              <a:buNone/>
            </a:pPr>
            <a:r>
              <a:t>“The AI provides speed and data analysis. The human provides judgment and context. That’s the partnership.”</a:t>
            </a:r>
          </a:p>
          <a:p>
            <a:pPr marL="0" lvl="0" indent="0">
              <a:buNone/>
            </a:pPr>
            <a:endParaRPr/>
          </a:p>
          <a:p>
            <a:pPr marL="0" lvl="0" indent="0">
              <a:buNone/>
            </a:pPr>
            <a:r>
              <a:t>“This level is appropriate when stakes are high, context matters, and someone needs to be accountable for the outcome.”</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Predictive maintenance</a:t>
            </a:r>
            <a:r>
              <a:t> systems flag equipment automatically</a:t>
            </a:r>
          </a:p>
          <a:p>
            <a:pPr marL="0" lvl="0" indent="0">
              <a:buNone/>
            </a:pPr>
            <a:endParaRPr/>
          </a:p>
          <a:p>
            <a:pPr lvl="0"/>
            <a:r>
              <a:t>AI analyzes sensor data 24/7</a:t>
            </a:r>
          </a:p>
          <a:p>
            <a:pPr marL="0" lvl="0" indent="0">
              <a:buNone/>
            </a:pPr>
            <a:endParaRPr/>
          </a:p>
          <a:p>
            <a:pPr lvl="0"/>
            <a:r>
              <a:t>Generates alerts and work orders</a:t>
            </a:r>
          </a:p>
          <a:p>
            <a:pPr marL="0" lvl="0" indent="0">
              <a:buNone/>
            </a:pPr>
            <a:endParaRPr/>
          </a:p>
          <a:p>
            <a:pPr lvl="0"/>
            <a:r>
              <a:t>Maintenance team validates and acts</a:t>
            </a:r>
          </a:p>
          <a:p>
            <a:pPr marL="0" lvl="0" indent="0">
              <a:buNone/>
            </a:pPr>
            <a:endParaRPr/>
          </a:p>
          <a:p>
            <a:pPr marL="0" lvl="0" indent="0">
              <a:buNone/>
            </a:pPr>
            <a:r>
              <a:rPr b="1"/>
              <a:t>Why?</a:t>
            </a:r>
            <a:r>
              <a:t> Because you can’t watch 50 trucks continuously, but humans verify before pulling equipment offline.</a:t>
            </a:r>
          </a:p>
          <a:p>
            <a:pPr marL="0" lvl="0" indent="0">
              <a:buNone/>
            </a:pPr>
            <a:endParaRPr/>
          </a:p>
          <a:p>
            <a:pPr marL="0" lvl="0" indent="0">
              <a:buNone/>
            </a:pPr>
            <a:r>
              <a:t>“Level 2 is where AI starts to feel powerful. Your haul trucks have sensors everywhere, vibration, temperature, pressure, fluid levels. Thousands of data points per truck, 24/7.”</a:t>
            </a:r>
          </a:p>
          <a:p>
            <a:pPr marL="0" lvl="0" indent="0">
              <a:buNone/>
            </a:pPr>
            <a:endParaRPr/>
          </a:p>
          <a:p>
            <a:pPr marL="0" lvl="0" indent="0">
              <a:buNone/>
            </a:pPr>
            <a:r>
              <a:t>“No human can watch all that. So the AI does. It learns what ‘normal’ looks like and automatically alerts when something deviates. ‘Truck 47, bearing temperature rising. Predict failure in 48 hours.’”</a:t>
            </a:r>
          </a:p>
          <a:p>
            <a:pPr marL="0" lvl="0" indent="0">
              <a:buNone/>
            </a:pPr>
            <a:endParaRPr/>
          </a:p>
          <a:p>
            <a:pPr marL="0" lvl="0" indent="0">
              <a:buNone/>
            </a:pPr>
            <a:r>
              <a:t>“Does a human approve every alert? No—that would defeat the purpose. But the maintenance supervisor reviews the alerts, prioritizes them, and decides: ‘Pull that truck tonight’ or ‘Monitor it, we just changed that component last week.’”</a:t>
            </a:r>
          </a:p>
          <a:p>
            <a:pPr marL="0" lvl="0" indent="0">
              <a:buNone/>
            </a:pPr>
            <a:endParaRPr/>
          </a:p>
          <a:p>
            <a:pPr marL="0" lvl="0" indent="0">
              <a:buNone/>
            </a:pPr>
            <a:r>
              <a:t>“The AI handles impossible scale. Humans handle judgment and validation. That’s Human-on-the-Loop.”</a:t>
            </a:r>
          </a:p>
          <a:p>
            <a:pPr marL="0" lvl="0" indent="0">
              <a:buNone/>
            </a:pPr>
            <a:endParaRPr/>
          </a:p>
          <a:p>
            <a:pPr marL="0" lvl="0" indent="0">
              <a:buNone/>
            </a:pPr>
            <a:r>
              <a:t>“This level works when volume is high, patterns are clear, and mistakes are fixable.”</a:t>
            </a:r>
          </a:p>
          <a:p>
            <a:pPr marL="0" lvl="0" indent="0">
              <a:buNone/>
            </a:pPr>
            <a:endParaRPr/>
          </a:p>
          <a:p>
            <a:pPr marL="0" lvl="0" indent="0">
              <a:buNone/>
            </a:pPr>
            <a:r>
              <a:t>Again, keep it crisp. You’re showing possibilities, not technical details.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Autonomous trucks</a:t>
            </a:r>
            <a:r>
              <a:t> in the Pilbara</a:t>
            </a:r>
          </a:p>
          <a:p>
            <a:pPr marL="0" lvl="0" indent="0">
              <a:buNone/>
            </a:pPr>
            <a:endParaRPr/>
          </a:p>
          <a:p>
            <a:pPr lvl="0"/>
            <a:r>
              <a:t>AI drives the trucks</a:t>
            </a:r>
          </a:p>
          <a:p>
            <a:pPr marL="0" lvl="0" indent="0">
              <a:buNone/>
            </a:pPr>
            <a:endParaRPr/>
          </a:p>
          <a:p>
            <a:pPr lvl="0"/>
            <a:r>
              <a:t>But YOU decided: where they can go, how fast, what they never do</a:t>
            </a:r>
          </a:p>
          <a:p>
            <a:pPr marL="0" lvl="0" indent="0">
              <a:buNone/>
            </a:pPr>
            <a:endParaRPr/>
          </a:p>
          <a:p>
            <a:pPr lvl="0"/>
            <a:r>
              <a:t>Humans set the strategic boundaries</a:t>
            </a:r>
          </a:p>
          <a:p>
            <a:pPr marL="0" lvl="0" indent="0">
              <a:buNone/>
            </a:pPr>
            <a:endParaRPr/>
          </a:p>
          <a:p>
            <a:pPr marL="0" lvl="0" indent="0">
              <a:buNone/>
            </a:pPr>
            <a:r>
              <a:rPr b="1"/>
              <a:t>Why?</a:t>
            </a:r>
            <a:r>
              <a:t> Someone must be accountable for safety policies and operational boundaries.</a:t>
            </a:r>
          </a:p>
          <a:p>
            <a:pPr marL="0" lvl="0" indent="0">
              <a:buNone/>
            </a:pPr>
            <a:endParaRPr/>
          </a:p>
          <a:p>
            <a:pPr marL="0" lvl="0" indent="0">
              <a:buNone/>
            </a:pPr>
            <a:r>
              <a:t>“Some of you know that Rio Tinto and Fortescue have hundreds of autonomous trucks operating right now. The AI is driving—steering, accelerating, navigating.”</a:t>
            </a:r>
          </a:p>
          <a:p>
            <a:pPr marL="0" lvl="0" indent="0">
              <a:buNone/>
            </a:pPr>
            <a:endParaRPr/>
          </a:p>
          <a:p>
            <a:pPr marL="0" lvl="0" indent="0">
              <a:buNone/>
            </a:pPr>
            <a:r>
              <a:t>“Does that mean humans aren’t in control? Absolutely not.”</a:t>
            </a:r>
          </a:p>
          <a:p>
            <a:pPr marL="0" lvl="0" indent="0">
              <a:buNone/>
            </a:pPr>
            <a:endParaRPr/>
          </a:p>
          <a:p>
            <a:pPr marL="0" lvl="0" indent="0">
              <a:buNone/>
            </a:pPr>
            <a:r>
              <a:t>“Before the first autonomous truck moved, humans made critical decisions: Which areas of the mine are approved for autonomous operation? What are the speed limits? What happens if the truck encounters something unexpected? What are the exclusion zones it can never enter?”</a:t>
            </a:r>
          </a:p>
          <a:p>
            <a:pPr marL="0" lvl="0" indent="0">
              <a:buNone/>
            </a:pPr>
            <a:endParaRPr/>
          </a:p>
          <a:p>
            <a:pPr marL="0" lvl="0" indent="0">
              <a:buNone/>
            </a:pPr>
            <a:r>
              <a:t>“The AI operates within those boundaries. But the boundaries themselves, the strategy, the risk tolerance, the safety philosophy, those are human decisions at the leadership level.”</a:t>
            </a:r>
          </a:p>
          <a:p>
            <a:pPr marL="0" lvl="0" indent="0">
              <a:buNone/>
            </a:pPr>
            <a:endParaRPr/>
          </a:p>
          <a:p>
            <a:pPr marL="0" lvl="0" indent="0">
              <a:buNone/>
            </a:pPr>
            <a:r>
              <a:t>“That’s Human-in-Command. Even when AI is acting autonomously, humans set the rules of the game.”</a:t>
            </a:r>
          </a:p>
          <a:p>
            <a:pPr marL="0" lvl="0" indent="0">
              <a:buNone/>
            </a:pPr>
            <a:endParaRPr/>
          </a:p>
          <a:p>
            <a:pPr marL="0" lvl="0" indent="0">
              <a:buNone/>
            </a:pPr>
            <a:r>
              <a:t>“This level is about governance, strategy, and accountability.”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 AI making decisions without human oversight</a:t>
            </a:r>
          </a:p>
          <a:p>
            <a:pPr marL="0" lvl="0" indent="0">
              <a:buNone/>
            </a:pPr>
            <a:endParaRPr b="1"/>
          </a:p>
          <a:p>
            <a:pPr marL="0" lvl="0" indent="0">
              <a:buNone/>
            </a:pPr>
            <a:r>
              <a:rPr b="1"/>
              <a:t>B) Competitors using AI while you move too slowly</a:t>
            </a:r>
          </a:p>
          <a:p>
            <a:pPr marL="0" lvl="0" indent="0">
              <a:buNone/>
            </a:pPr>
            <a:endParaRPr b="1"/>
          </a:p>
          <a:p>
            <a:pPr marL="0" lvl="0" indent="0">
              <a:buNone/>
            </a:pPr>
            <a:r>
              <a:t>“Which actually keeps you up at night? The risk of AI making a wrong decision? Or the risk that while you’re being cautious, your competitors are gaining advantage?”</a:t>
            </a:r>
          </a:p>
          <a:p>
            <a:pPr marL="0" lvl="0" indent="0">
              <a:buNone/>
            </a:pPr>
            <a:endParaRPr/>
          </a:p>
          <a:p>
            <a:pPr marL="0" lvl="0" indent="0">
              <a:buNone/>
            </a:pPr>
            <a:r>
              <a:t>“Here’s why this matters: Both risks are real. But they require different responses.”</a:t>
            </a:r>
          </a:p>
          <a:p>
            <a:pPr marL="0" lvl="0" indent="0">
              <a:buNone/>
            </a:pPr>
            <a:endParaRPr/>
          </a:p>
          <a:p>
            <a:pPr marL="0" lvl="0" indent="0">
              <a:buNone/>
            </a:pPr>
            <a:r>
              <a:t>“If you worry about A, AI running unchecked—the framework we just covered is your tool. You intentionally design the level of human control appropriate to each application.”</a:t>
            </a:r>
          </a:p>
          <a:p>
            <a:pPr marL="0" lvl="0" indent="0">
              <a:buNone/>
            </a:pPr>
            <a:endParaRPr/>
          </a:p>
          <a:p>
            <a:pPr marL="0" lvl="0" indent="0">
              <a:buNone/>
            </a:pPr>
            <a:r>
              <a:t>“If you worry about B, moving too slowly—the framework is still your answer. Because it shows you where you CAN automate safely and where you must keep humans engaged.”</a:t>
            </a:r>
          </a:p>
          <a:p>
            <a:pPr marL="0" lvl="0" indent="0">
              <a:buNone/>
            </a:pPr>
            <a:endParaRPr/>
          </a:p>
          <a:p>
            <a:pPr marL="0" lvl="0" indent="0">
              <a:buNone/>
            </a:pPr>
            <a:r>
              <a:t>“The companies winning with AI aren’t the ones who automate everything or avoid automation entirely. They’re the ones who are thoughtful about WHICH decisions need human judgment and which don’t.”</a:t>
            </a:r>
          </a:p>
          <a:p>
            <a:pPr marL="0" lvl="0" indent="0">
              <a:buNone/>
            </a:pPr>
            <a:endParaRPr/>
          </a:p>
          <a:p>
            <a:pPr marL="0" lvl="0" indent="0">
              <a:buNone/>
            </a:pPr>
            <a:r>
              <a:t>“Let me show you what I mean with a scenario.”</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Scenario: Autonomous Pit Wall Monitoring</a:t>
            </a:r>
          </a:p>
          <a:p>
            <a:pPr marL="0" lvl="0" indent="0">
              <a:buNone/>
            </a:pPr>
            <a:endParaRPr b="1"/>
          </a:p>
          <a:p>
            <a:pPr marL="0" lvl="0" indent="0">
              <a:buNone/>
            </a:pPr>
            <a:r>
              <a:t>Your new system detects ground movement 24/7.</a:t>
            </a:r>
          </a:p>
          <a:p>
            <a:pPr marL="0" lvl="0" indent="0">
              <a:buNone/>
            </a:pPr>
            <a:endParaRPr/>
          </a:p>
          <a:p>
            <a:pPr marL="0" lvl="0" indent="0">
              <a:buNone/>
            </a:pPr>
            <a:r>
              <a:rPr b="1"/>
              <a:t>Design Choice:</a:t>
            </a:r>
          </a:p>
          <a:p>
            <a:pPr marL="0" lvl="0" indent="0">
              <a:buNone/>
            </a:pPr>
            <a:endParaRPr b="1"/>
          </a:p>
          <a:p>
            <a:pPr marL="0" lvl="0" indent="0">
              <a:buNone/>
            </a:pPr>
            <a:r>
              <a:t>Critical movement detected →</a:t>
            </a:r>
          </a:p>
          <a:p>
            <a:pPr marL="0" lvl="0" indent="0">
              <a:buNone/>
            </a:pPr>
            <a:endParaRPr/>
          </a:p>
          <a:p>
            <a:pPr marL="0" lvl="0" indent="0">
              <a:buNone/>
            </a:pPr>
            <a:r>
              <a:rPr b="1"/>
              <a:t>Option A:</a:t>
            </a:r>
            <a:r>
              <a:t> Alert geo-tech engineer who assesses and decides response </a:t>
            </a:r>
            <a:r>
              <a:rPr i="1"/>
              <a:t>(slower, human judgment)</a:t>
            </a:r>
          </a:p>
          <a:p>
            <a:pPr marL="0" lvl="0" indent="0">
              <a:buNone/>
            </a:pPr>
            <a:endParaRPr i="1"/>
          </a:p>
          <a:p>
            <a:pPr marL="0" lvl="0" indent="0">
              <a:buNone/>
            </a:pPr>
            <a:r>
              <a:rPr b="1"/>
              <a:t>Option B:</a:t>
            </a:r>
            <a:r>
              <a:t> Automatically trigger evacuation alarm </a:t>
            </a:r>
            <a:r>
              <a:rPr i="1"/>
              <a:t>(faster, potential false alarms)</a:t>
            </a:r>
          </a:p>
          <a:p>
            <a:pPr marL="0" lvl="0" indent="0">
              <a:buNone/>
            </a:pPr>
            <a:endParaRPr i="1"/>
          </a:p>
          <a:p>
            <a:pPr marL="0" lvl="0" indent="0">
              <a:buNone/>
            </a:pPr>
            <a:r>
              <a:rPr b="1"/>
              <a:t>Which would YOU choose?</a:t>
            </a:r>
          </a:p>
          <a:p>
            <a:pPr marL="0" lvl="0" indent="0">
              <a:buNone/>
            </a:pPr>
            <a:endParaRPr b="1"/>
          </a:p>
          <a:p>
            <a:pPr marL="0" lvl="0" indent="0">
              <a:buNone/>
            </a:pPr>
            <a:r>
              <a:t>“Let me give you a scenario that mining operations are facing right now.”</a:t>
            </a:r>
          </a:p>
          <a:p>
            <a:pPr marL="0" lvl="0" indent="0">
              <a:buNone/>
            </a:pPr>
            <a:endParaRPr/>
          </a:p>
          <a:p>
            <a:pPr marL="0" lvl="0" indent="0">
              <a:buNone/>
            </a:pPr>
            <a:r>
              <a:t>“You’ve invested in a state-of-the-art pit wall monitoring system. LiDAR, radar, prisms—continuously measuring ground movement down to millimeters. The AI is trained to detect acceleration patterns that might indicate instability.”</a:t>
            </a:r>
          </a:p>
          <a:p>
            <a:pPr marL="0" lvl="0" indent="0">
              <a:buNone/>
            </a:pPr>
            <a:endParaRPr/>
          </a:p>
          <a:p>
            <a:pPr marL="0" lvl="0" indent="0">
              <a:buNone/>
            </a:pPr>
            <a:r>
              <a:t>“It’s 2 AM. The AI detects unusual movement. Not catastrophic, but above normal thresholds.”</a:t>
            </a:r>
          </a:p>
          <a:p>
            <a:pPr marL="0" lvl="0" indent="0">
              <a:buNone/>
            </a:pPr>
            <a:endParaRPr/>
          </a:p>
          <a:p>
            <a:pPr marL="0" lvl="0" indent="0">
              <a:buNone/>
            </a:pPr>
            <a:r>
              <a:t>“You have to design this system ahead of time. What should it do?”</a:t>
            </a:r>
          </a:p>
          <a:p>
            <a:pPr marL="0" lvl="0" indent="0">
              <a:buNone/>
            </a:pPr>
            <a:endParaRPr/>
          </a:p>
          <a:p>
            <a:pPr marL="0" lvl="0" indent="0">
              <a:buNone/>
            </a:pPr>
            <a:r>
              <a:t>Present Option A: “It could alert your on-call geotechnical engineer. They review the data, consider context: Was there blasting today? Recent rain? Historical patterns in this area? and decide whether to evacuate. This takes 15-20 minutes. You get expert judgment, but you lose time.”</a:t>
            </a:r>
          </a:p>
          <a:p>
            <a:pPr marL="0" lvl="0" indent="0">
              <a:buNone/>
            </a:pPr>
            <a:endParaRPr/>
          </a:p>
          <a:p>
            <a:pPr marL="0" lvl="0" indent="0">
              <a:buNone/>
            </a:pPr>
            <a:r>
              <a:t>Present Option B: “Or the system could be programmed to automatically sound evacuation alarms and clear the pit. Immediate response, zero delay. But if it’s a false alarm and sensor glitches do happen, you’ve just stopped production for hours and potentially desensitized people to alarms.”</a:t>
            </a:r>
          </a:p>
          <a:p>
            <a:pPr marL="0" lvl="0" indent="0">
              <a:buNone/>
            </a:pPr>
            <a:endParaRPr/>
          </a:p>
          <a:p>
            <a:pPr marL="0" lvl="0" indent="0">
              <a:buNone/>
            </a:pPr>
            <a:r>
              <a:t>“There’s no perfect answer. It depends on your pit geometry, your failure consequences, your risk tolerance.”</a:t>
            </a:r>
          </a:p>
          <a:p>
            <a:pPr marL="0" lvl="0" indent="0">
              <a:buNone/>
            </a:pPr>
            <a:endParaRPr/>
          </a:p>
          <a:p>
            <a:pPr marL="0" lvl="0" indent="0">
              <a:buNone/>
            </a:pPr>
            <a:r>
              <a:t>“This is the art of working with AI. You’re making strategic choices about where speed matters most and where judgment matters most.”</a:t>
            </a:r>
          </a:p>
          <a:p>
            <a:pPr marL="0" lvl="0" indent="0">
              <a:buNone/>
            </a:pPr>
            <a:endParaRPr/>
          </a:p>
          <a:p>
            <a:pPr marL="0" lvl="0" indent="0">
              <a:buNone/>
            </a:pPr>
            <a:r>
              <a:t>“The framework doesn’t give you THE answer. It gives you the questions to ask: What are the stakes? What’s the human’s role? Who’s accountable?”</a:t>
            </a:r>
          </a:p>
          <a:p>
            <a:pPr marL="0" lvl="0" indent="0">
              <a:buNone/>
            </a:pPr>
            <a:endParaRPr/>
          </a:p>
          <a:p>
            <a:pPr marL="0" lvl="0" indent="0">
              <a:buNone/>
            </a:pPr>
            <a:r>
              <a:t>“And that clarity, that intentional design, that’s what separates organizations that thrive with AI from those that struggle.”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What Changes in 3 Years?</a:t>
            </a:r>
          </a:p>
          <a:p>
            <a:pPr marL="0" lvl="0" indent="0">
              <a:buNone/>
            </a:pPr>
            <a:endParaRPr b="1"/>
          </a:p>
          <a:p>
            <a:pPr marL="0" lvl="0" indent="0">
              <a:buNone/>
            </a:pPr>
            <a:r>
              <a:t>Imagine walking onto your site in 2028…</a:t>
            </a:r>
          </a:p>
          <a:p>
            <a:pPr marL="0" lvl="0" indent="0">
              <a:buNone/>
            </a:pPr>
            <a:endParaRPr/>
          </a:p>
          <a:p>
            <a:pPr lvl="0"/>
            <a:r>
              <a:rPr b="1"/>
              <a:t>Your morning brief</a:t>
            </a:r>
            <a:r>
              <a:t> is AI-generated from overnight sensor data, shift reports, and equipment status</a:t>
            </a:r>
          </a:p>
          <a:p>
            <a:pPr marL="0" lvl="0" indent="0">
              <a:buNone/>
            </a:pPr>
            <a:endParaRPr/>
          </a:p>
          <a:p>
            <a:pPr lvl="0"/>
            <a:r>
              <a:rPr b="1"/>
              <a:t>Your geologist</a:t>
            </a:r>
            <a:r>
              <a:t> spends 90% of time on interpretation, 10% on data compilation (used to be reversed)</a:t>
            </a:r>
          </a:p>
          <a:p>
            <a:pPr marL="0" lvl="0" indent="0">
              <a:buNone/>
            </a:pPr>
            <a:endParaRPr/>
          </a:p>
          <a:p>
            <a:pPr lvl="0"/>
            <a:r>
              <a:rPr b="1"/>
              <a:t>Your maintenance team</a:t>
            </a:r>
            <a:r>
              <a:t> works on predicted failures, not emergencies</a:t>
            </a:r>
          </a:p>
          <a:p>
            <a:pPr marL="0" lvl="0" indent="0">
              <a:buNone/>
            </a:pPr>
            <a:endParaRPr/>
          </a:p>
          <a:p>
            <a:pPr lvl="0"/>
            <a:r>
              <a:rPr b="1"/>
              <a:t>Your safety meetings</a:t>
            </a:r>
            <a:r>
              <a:t> discuss trends the AI spotted across 20 sites</a:t>
            </a:r>
          </a:p>
          <a:p>
            <a:pPr marL="0" lvl="0" indent="0">
              <a:buNone/>
            </a:pPr>
            <a:endParaRPr/>
          </a:p>
          <a:p>
            <a:pPr lvl="0"/>
            <a:r>
              <a:rPr b="1"/>
              <a:t>Your AI systems coordinate themselves</a:t>
            </a:r>
            <a:r>
              <a:t>: Equipment flagged → AI checks parts inventory, finds service windows, schedules crews (agentic workflows in action)</a:t>
            </a:r>
          </a:p>
          <a:p>
            <a:pPr marL="0" lvl="0" indent="0">
              <a:buNone/>
            </a:pPr>
            <a:endParaRPr/>
          </a:p>
          <a:p>
            <a:pPr marL="0" lvl="0" indent="0">
              <a:buNone/>
            </a:pPr>
            <a:r>
              <a:rPr b="1"/>
              <a:t>The work doesn’t disappear. It gets elevated.</a:t>
            </a:r>
          </a:p>
          <a:p>
            <a:pPr marL="0" lvl="0" indent="0">
              <a:buNone/>
            </a:pPr>
            <a:endParaRPr b="1"/>
          </a:p>
          <a:p>
            <a:pPr marL="0" lvl="0" indent="0">
              <a:buNone/>
            </a:pPr>
            <a:r>
              <a:t>“Let’s fast-forward. It’s 2028—just three years from now. You walk onto site Monday morning. What’s different?”</a:t>
            </a:r>
          </a:p>
          <a:p>
            <a:pPr marL="0" lvl="0" indent="0">
              <a:buNone/>
            </a:pPr>
            <a:endParaRPr/>
          </a:p>
          <a:p>
            <a:pPr marL="0" lvl="0" indent="0">
              <a:buNone/>
            </a:pPr>
            <a:r>
              <a:t>“Your morning brief is waiting. The AI has already compiled overnight data—production actuals, equipment alerts, safety incidents, weather forecast, truck utilisation. It’s highlighted the three things that need your attention today. This used to take your superintendent an hour to prepare. Now it’s done before you arrive, and it’s actually MORE comprehensive because the AI looked at patterns across weeks of data.”</a:t>
            </a:r>
          </a:p>
          <a:p>
            <a:pPr marL="0" lvl="0" indent="0">
              <a:buNone/>
            </a:pPr>
            <a:endParaRPr/>
          </a:p>
          <a:p>
            <a:pPr marL="0" lvl="0" indent="0">
              <a:buNone/>
            </a:pPr>
            <a:r>
              <a:t>“Your senior geologist walks in. She’s just spent the last hour reviewing the AI’s analysis of last week’s drill results. The AI did the data compilation, the initial statistical analysis, the comparison to the geological model. She spent her time on what only she can do—interpreting the anomalies, updating the structural interpretation, deciding where to drill next. Three years ago, she spent 70% of her time on spreadsheets. Now it’s 90% geology.”</a:t>
            </a:r>
          </a:p>
          <a:p>
            <a:pPr marL="0" lvl="0" indent="0">
              <a:buNone/>
            </a:pPr>
            <a:endParaRPr/>
          </a:p>
          <a:p>
            <a:pPr marL="0" lvl="0" indent="0">
              <a:buNone/>
            </a:pPr>
            <a:r>
              <a:t>“Your maintenance team is working through planned interventions. The truck they’re servicing today was flagged three days ago—bearing wear pattern indicating failure in the next week. They’re doing the work during scheduled downtime, not responding to a breakdown in the pit at 2 AM. Unplanned downtime is down 60%.”</a:t>
            </a:r>
          </a:p>
          <a:p>
            <a:pPr marL="0" lvl="0" indent="0">
              <a:buNone/>
            </a:pPr>
            <a:endParaRPr/>
          </a:p>
          <a:p>
            <a:pPr marL="0" lvl="0" indent="0">
              <a:buNone/>
            </a:pPr>
            <a:r>
              <a:t>“Your safety meeting discusses trends the AI identified across your whole operation—or even across multiple sites if you’re part of a larger company. ‘Near-miss reports mentioning ’fatigue’ are up 23% in the last month, concentrated in night shift.’ That pattern was invisible when you were reading individual reports. Now it’s actionable intelligence.”</a:t>
            </a:r>
          </a:p>
          <a:p>
            <a:pPr marL="0" lvl="0" indent="0">
              <a:buNone/>
            </a:pPr>
            <a:endParaRPr/>
          </a:p>
          <a:p>
            <a:pPr marL="0" lvl="0" indent="0">
              <a:buNone/>
            </a:pPr>
            <a:r>
              <a:t>“And here’s where it gets really interesting: your AI systems are starting to coordinate with each other. When that truck was flagged for maintenance three days ago, the AI didn’t just alert someone. It checked parts inventory, identified that the replacement bearing was in stock, analysed the production schedule to find the optimal service window with minimum impact, and automatically scheduled the maintenance crew. This is what we call ‘agentic workflows’—AI systems working together to handle routine coordination tasks without human intervention.”</a:t>
            </a:r>
          </a:p>
          <a:p>
            <a:pPr marL="0" lvl="0" indent="0">
              <a:buNone/>
            </a:pPr>
            <a:endParaRPr/>
          </a:p>
          <a:p>
            <a:pPr marL="0" lvl="0" indent="0">
              <a:buNone/>
            </a:pPr>
            <a:r>
              <a:t>“A human maintenance supervisor still approved the final schedule, but instead of spending two hours coordinating all these moving parts, they spent five minutes reviewing and clicking ‘approve.’ That’s Human-on-the-Loop in action.”</a:t>
            </a:r>
          </a:p>
          <a:p>
            <a:pPr marL="0" lvl="0" indent="0">
              <a:buNone/>
            </a:pPr>
            <a:endParaRPr/>
          </a:p>
          <a:p>
            <a:pPr marL="0" lvl="0" indent="0">
              <a:buNone/>
            </a:pPr>
            <a:r>
              <a:t>“Notice what didn’t happen: Nobody lost their job. The work got more valuable.”</a:t>
            </a:r>
          </a:p>
          <a:p>
            <a:pPr marL="0" lvl="0" indent="0">
              <a:buNone/>
            </a:pPr>
            <a:endParaRPr/>
          </a:p>
          <a:p>
            <a:pPr marL="0" lvl="0" indent="0">
              <a:buNone/>
            </a:pPr>
            <a:r>
              <a:t>“The superintendent does strategy instead of spreadsheets. The geologist does geology instead of data entry. The maintenance team prevents problems instead of fighting fires. The supervisor coordinates complex exceptions instead of routine scheduling.”</a:t>
            </a:r>
          </a:p>
          <a:p>
            <a:pPr marL="0" lvl="0" indent="0">
              <a:buNone/>
            </a:pPr>
            <a:endParaRPr/>
          </a:p>
          <a:p>
            <a:pPr marL="0" lvl="0" indent="0">
              <a:buNone/>
            </a:pPr>
            <a:r>
              <a:t>“That’s the promise. Not AI replacing humans, but AI handling the routine so humans can focus on the complex, the creative, the judgment-intensive work.”</a:t>
            </a:r>
          </a:p>
          <a:p>
            <a:pPr marL="0" lvl="0" indent="0">
              <a:buNone/>
            </a:pPr>
            <a:endParaRPr/>
          </a:p>
          <a:p>
            <a:pPr marL="0" lvl="0" indent="0">
              <a:buNone/>
            </a:pPr>
            <a:r>
              <a:t>“And it’s not science fiction. The technology exists today. The question is: how do we implement it responsibly?”</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10/8/25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10/8/25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10/8/25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10/8/25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10/8/25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10/8/25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10/8/25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10/8/25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10/8/25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rawing of people in a cockpit&#10;&#10;AI-generated content may be incorrect.">
            <a:extLst>
              <a:ext uri="{FF2B5EF4-FFF2-40B4-BE49-F238E27FC236}">
                <a16:creationId xmlns:a16="http://schemas.microsoft.com/office/drawing/2014/main" id="{B015B0AD-B00C-4336-2422-7972B191A191}"/>
              </a:ext>
            </a:extLst>
          </p:cNvPr>
          <p:cNvPicPr>
            <a:picLocks noChangeAspect="1"/>
          </p:cNvPicPr>
          <p:nvPr/>
        </p:nvPicPr>
        <p:blipFill>
          <a:blip r:embed="rId2"/>
          <a:srcRect r="3998" b="-2"/>
          <a:stretch>
            <a:fillRect/>
          </a:stretch>
        </p:blipFill>
        <p:spPr>
          <a:xfrm>
            <a:off x="-2285" y="10"/>
            <a:ext cx="9143999" cy="51434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55701"/>
            <a:ext cx="9143999" cy="2371610"/>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244162"/>
            <a:ext cx="7543800" cy="2681084"/>
          </a:xfrm>
          <a:effectLst>
            <a:outerShdw blurRad="50800" dist="38100" dir="2700000" algn="tl" rotWithShape="0">
              <a:prstClr val="black">
                <a:alpha val="40000"/>
              </a:prstClr>
            </a:outerShdw>
          </a:effectLst>
        </p:spPr>
        <p:txBody>
          <a:bodyPr>
            <a:normAutofit/>
          </a:bodyPr>
          <a:lstStyle/>
          <a:p>
            <a:pPr marL="0" lvl="0" indent="0">
              <a:buNone/>
            </a:pPr>
            <a:r>
              <a:rPr lang="en-AU" sz="6000" b="1" dirty="0">
                <a:solidFill>
                  <a:srgbClr val="FFFFFF"/>
                </a:solidFill>
              </a:rPr>
              <a:t>Humans in the Loop</a:t>
            </a:r>
          </a:p>
        </p:txBody>
      </p:sp>
      <p:sp>
        <p:nvSpPr>
          <p:cNvPr id="3" name="Subtitle 2"/>
          <p:cNvSpPr>
            <a:spLocks noGrp="1"/>
          </p:cNvSpPr>
          <p:nvPr>
            <p:ph type="subTitle" idx="1"/>
          </p:nvPr>
        </p:nvSpPr>
        <p:spPr>
          <a:xfrm>
            <a:off x="825038" y="3054032"/>
            <a:ext cx="7543800" cy="962030"/>
          </a:xfrm>
          <a:effectLst>
            <a:outerShdw blurRad="50800" dist="38100" dir="2700000" algn="tl" rotWithShape="0">
              <a:prstClr val="black">
                <a:alpha val="40000"/>
              </a:prstClr>
            </a:outerShdw>
          </a:effectLst>
        </p:spPr>
        <p:txBody>
          <a:bodyPr>
            <a:normAutofit/>
          </a:bodyPr>
          <a:lstStyle/>
          <a:p>
            <a:pPr marL="0" lvl="0" indent="0">
              <a:lnSpc>
                <a:spcPct val="90000"/>
              </a:lnSpc>
              <a:buNone/>
            </a:pPr>
            <a:r>
              <a:rPr lang="en-AU" sz="2000" b="1" dirty="0">
                <a:solidFill>
                  <a:srgbClr val="FFFFFF"/>
                </a:solidFill>
              </a:rPr>
              <a:t>Why Your AI Needs a Co-Pilot</a:t>
            </a:r>
            <a:br>
              <a:rPr lang="en-AU" sz="2000" dirty="0">
                <a:solidFill>
                  <a:srgbClr val="FFFFFF"/>
                </a:solidFill>
              </a:rPr>
            </a:br>
            <a:br>
              <a:rPr lang="en-AU" sz="2000" dirty="0">
                <a:solidFill>
                  <a:srgbClr val="FFFFFF"/>
                </a:solidFill>
              </a:rPr>
            </a:br>
            <a:r>
              <a:rPr lang="en-AU" sz="2000" dirty="0">
                <a:solidFill>
                  <a:srgbClr val="FFFFFF"/>
                </a:solidFill>
              </a:rPr>
              <a:t>Michael Borck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Art of the Possible</a:t>
            </a:r>
          </a:p>
        </p:txBody>
      </p:sp>
      <p:pic>
        <p:nvPicPr>
          <p:cNvPr id="3" name="Picture 1" descr="./assets/images/slide-9.png"/>
          <p:cNvPicPr>
            <a:picLocks noGrp="1" noChangeAspect="1"/>
          </p:cNvPicPr>
          <p:nvPr/>
        </p:nvPicPr>
        <p:blipFill>
          <a:blip r:embed="rId3"/>
          <a:stretch>
            <a:fillRect/>
          </a:stretch>
        </p:blipFill>
        <p:spPr bwMode="auto">
          <a:xfrm>
            <a:off x="859028" y="812101"/>
            <a:ext cx="7632800" cy="4125420"/>
          </a:xfrm>
          <a:prstGeom prst="rect">
            <a:avLst/>
          </a:prstGeom>
          <a:noFill/>
          <a:ln w="9525">
            <a:noFill/>
            <a:headEnd/>
            <a:tailEnd/>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ssets/images/slide-10.png"/>
          <p:cNvPicPr>
            <a:picLocks noGrp="1" noChangeAspect="1"/>
          </p:cNvPicPr>
          <p:nvPr/>
        </p:nvPicPr>
        <p:blipFill>
          <a:blip r:embed="rId3"/>
          <a:stretch>
            <a:fillRect/>
          </a:stretch>
        </p:blipFill>
        <p:spPr bwMode="auto">
          <a:xfrm>
            <a:off x="135815" y="310896"/>
            <a:ext cx="8706433" cy="4705704"/>
          </a:xfrm>
          <a:prstGeom prst="rect">
            <a:avLst/>
          </a:prstGeom>
          <a:noFill/>
          <a:ln w="9525">
            <a:noFill/>
            <a:headEnd/>
            <a:tailEnd/>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Unexpected Twist</a:t>
            </a:r>
          </a:p>
        </p:txBody>
      </p:sp>
      <p:pic>
        <p:nvPicPr>
          <p:cNvPr id="3" name="Picture 1" descr="./assets/images/slide-11.png"/>
          <p:cNvPicPr>
            <a:picLocks noGrp="1" noChangeAspect="1"/>
          </p:cNvPicPr>
          <p:nvPr/>
        </p:nvPicPr>
        <p:blipFill>
          <a:blip r:embed="rId3"/>
          <a:stretch>
            <a:fillRect/>
          </a:stretch>
        </p:blipFill>
        <p:spPr bwMode="auto">
          <a:xfrm>
            <a:off x="749554" y="871776"/>
            <a:ext cx="7644892" cy="4131956"/>
          </a:xfrm>
          <a:prstGeom prst="rect">
            <a:avLst/>
          </a:prstGeom>
          <a:noFill/>
          <a:ln w="9525">
            <a:noFill/>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Your Turn to Think</a:t>
            </a:r>
          </a:p>
        </p:txBody>
      </p:sp>
      <p:pic>
        <p:nvPicPr>
          <p:cNvPr id="3" name="Picture 1" descr="./assets/images/slide-12.png"/>
          <p:cNvPicPr>
            <a:picLocks noGrp="1" noChangeAspect="1"/>
          </p:cNvPicPr>
          <p:nvPr/>
        </p:nvPicPr>
        <p:blipFill>
          <a:blip r:embed="rId3"/>
          <a:stretch>
            <a:fillRect/>
          </a:stretch>
        </p:blipFill>
        <p:spPr bwMode="auto">
          <a:xfrm>
            <a:off x="978408" y="910336"/>
            <a:ext cx="7598664" cy="4106970"/>
          </a:xfrm>
          <a:prstGeom prst="rect">
            <a:avLst/>
          </a:prstGeom>
          <a:noFill/>
          <a:ln w="9525">
            <a:noFill/>
            <a:headEnd/>
            <a:tailEnd/>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Where to Go from Here</a:t>
            </a:r>
          </a:p>
        </p:txBody>
      </p:sp>
      <p:pic>
        <p:nvPicPr>
          <p:cNvPr id="3" name="Picture 1" descr="./assets/images/slide-13.png"/>
          <p:cNvPicPr>
            <a:picLocks noGrp="1" noChangeAspect="1"/>
          </p:cNvPicPr>
          <p:nvPr/>
        </p:nvPicPr>
        <p:blipFill>
          <a:blip r:embed="rId3"/>
          <a:stretch>
            <a:fillRect/>
          </a:stretch>
        </p:blipFill>
        <p:spPr bwMode="auto">
          <a:xfrm>
            <a:off x="950976" y="850320"/>
            <a:ext cx="7562088" cy="4087201"/>
          </a:xfrm>
          <a:prstGeom prst="rect">
            <a:avLst/>
          </a:prstGeom>
          <a:noFill/>
          <a:ln w="9525">
            <a:noFill/>
            <a:headEnd/>
            <a:tailEnd/>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Continue the Conversation</a:t>
            </a:r>
          </a:p>
        </p:txBody>
      </p:sp>
      <p:pic>
        <p:nvPicPr>
          <p:cNvPr id="3" name="Picture 1" descr="./assets/images/slide-14.png"/>
          <p:cNvPicPr>
            <a:picLocks noGrp="1" noChangeAspect="1"/>
          </p:cNvPicPr>
          <p:nvPr/>
        </p:nvPicPr>
        <p:blipFill>
          <a:blip r:embed="rId3"/>
          <a:stretch>
            <a:fillRect/>
          </a:stretch>
        </p:blipFill>
        <p:spPr bwMode="auto">
          <a:xfrm>
            <a:off x="990059" y="946912"/>
            <a:ext cx="7163881" cy="3871976"/>
          </a:xfrm>
          <a:prstGeom prst="rect">
            <a:avLst/>
          </a:prstGeom>
          <a:noFill/>
          <a:ln w="9525">
            <a:noFill/>
            <a:headEnd/>
            <a:tailEnd/>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Questions</a:t>
            </a:r>
          </a:p>
        </p:txBody>
      </p:sp>
      <p:pic>
        <p:nvPicPr>
          <p:cNvPr id="3" name="Picture 1" descr="./assets/images/slide-15.png"/>
          <p:cNvPicPr>
            <a:picLocks noGrp="1" noChangeAspect="1"/>
          </p:cNvPicPr>
          <p:nvPr/>
        </p:nvPicPr>
        <p:blipFill>
          <a:blip r:embed="rId3"/>
          <a:srcRect l="23167" r="23603" b="18863"/>
          <a:stretch>
            <a:fillRect/>
          </a:stretch>
        </p:blipFill>
        <p:spPr bwMode="auto">
          <a:xfrm>
            <a:off x="2386584" y="926069"/>
            <a:ext cx="4690872" cy="3864540"/>
          </a:xfrm>
          <a:prstGeom prst="rect">
            <a:avLst/>
          </a:prstGeom>
          <a:noFill/>
          <a:ln w="9525">
            <a:noFill/>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 You</a:t>
            </a:r>
          </a:p>
        </p:txBody>
      </p:sp>
      <p:pic>
        <p:nvPicPr>
          <p:cNvPr id="3" name="Picture 1" descr="./assets/images/slide-16.png"/>
          <p:cNvPicPr>
            <a:picLocks noGrp="1" noChangeAspect="1"/>
          </p:cNvPicPr>
          <p:nvPr/>
        </p:nvPicPr>
        <p:blipFill rotWithShape="1">
          <a:blip r:embed="rId3"/>
          <a:srcRect l="19541" t="8526" r="17295" b="6414"/>
          <a:stretch>
            <a:fillRect/>
          </a:stretch>
        </p:blipFill>
        <p:spPr bwMode="auto">
          <a:xfrm>
            <a:off x="2048416" y="1063229"/>
            <a:ext cx="5257640" cy="3826752"/>
          </a:xfrm>
          <a:prstGeom prst="rect">
            <a:avLst/>
          </a:prstGeom>
          <a:noFill/>
          <a:ln w="9525">
            <a:noFill/>
            <a:headEnd/>
            <a:tailEnd/>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Vision</a:t>
            </a:r>
          </a:p>
        </p:txBody>
      </p:sp>
      <p:pic>
        <p:nvPicPr>
          <p:cNvPr id="3" name="Picture 1" descr="./assets/images/slide-1.png"/>
          <p:cNvPicPr>
            <a:picLocks noGrp="1" noChangeAspect="1"/>
          </p:cNvPicPr>
          <p:nvPr/>
        </p:nvPicPr>
        <p:blipFill>
          <a:blip r:embed="rId3"/>
          <a:stretch>
            <a:fillRect/>
          </a:stretch>
        </p:blipFill>
        <p:spPr bwMode="auto">
          <a:xfrm>
            <a:off x="1105916" y="937767"/>
            <a:ext cx="7251700" cy="3919441"/>
          </a:xfrm>
          <a:prstGeom prst="rect">
            <a:avLst/>
          </a:prstGeom>
          <a:noFill/>
          <a:ln w="9525">
            <a:noFill/>
            <a:headEnd/>
            <a:tailEnd/>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marL="0" lvl="0" indent="0">
              <a:buNone/>
            </a:pPr>
            <a:r>
              <a:rPr dirty="0"/>
              <a:t>How do we harness AI</a:t>
            </a:r>
            <a:r>
              <a:rPr lang="en-AU" dirty="0"/>
              <a:t> </a:t>
            </a:r>
            <a:r>
              <a:rPr dirty="0"/>
              <a:t>without losing control?</a:t>
            </a:r>
          </a:p>
        </p:txBody>
      </p:sp>
      <p:pic>
        <p:nvPicPr>
          <p:cNvPr id="3" name="Picture 1" descr="./assets/images/slide-2.png"/>
          <p:cNvPicPr>
            <a:picLocks noGrp="1" noChangeAspect="1"/>
          </p:cNvPicPr>
          <p:nvPr/>
        </p:nvPicPr>
        <p:blipFill>
          <a:blip r:embed="rId3"/>
          <a:stretch>
            <a:fillRect/>
          </a:stretch>
        </p:blipFill>
        <p:spPr bwMode="auto">
          <a:xfrm>
            <a:off x="905002" y="1063229"/>
            <a:ext cx="7333996" cy="3963921"/>
          </a:xfrm>
          <a:prstGeom prst="rect">
            <a:avLst/>
          </a:prstGeom>
          <a:noFill/>
          <a:ln w="9525">
            <a:noFill/>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Framework (Simplified)</a:t>
            </a:r>
          </a:p>
        </p:txBody>
      </p:sp>
      <p:pic>
        <p:nvPicPr>
          <p:cNvPr id="3" name="Picture 1" descr="./assets/images/slide-3.png"/>
          <p:cNvPicPr>
            <a:picLocks noGrp="1" noChangeAspect="1"/>
          </p:cNvPicPr>
          <p:nvPr/>
        </p:nvPicPr>
        <p:blipFill>
          <a:blip r:embed="rId3"/>
          <a:stretch>
            <a:fillRect/>
          </a:stretch>
        </p:blipFill>
        <p:spPr bwMode="auto">
          <a:xfrm>
            <a:off x="932688" y="830550"/>
            <a:ext cx="7598664" cy="4106971"/>
          </a:xfrm>
          <a:prstGeom prst="rect">
            <a:avLst/>
          </a:prstGeom>
          <a:noFill/>
          <a:ln w="9525">
            <a:noFill/>
            <a:headEnd/>
            <a:tailEnd/>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Level 1: When AI Suggests, You Decide</a:t>
            </a:r>
          </a:p>
        </p:txBody>
      </p:sp>
      <p:pic>
        <p:nvPicPr>
          <p:cNvPr id="3" name="Picture 1" descr="./assets/images/slide-4.png"/>
          <p:cNvPicPr>
            <a:picLocks noGrp="1" noChangeAspect="1"/>
          </p:cNvPicPr>
          <p:nvPr/>
        </p:nvPicPr>
        <p:blipFill>
          <a:blip r:embed="rId3"/>
          <a:srcRect t="17772"/>
          <a:stretch>
            <a:fillRect/>
          </a:stretch>
        </p:blipFill>
        <p:spPr bwMode="auto">
          <a:xfrm>
            <a:off x="1243076" y="1149069"/>
            <a:ext cx="6918086" cy="3788452"/>
          </a:xfrm>
          <a:prstGeom prst="rect">
            <a:avLst/>
          </a:prstGeom>
          <a:noFill/>
          <a:ln w="9525">
            <a:noFill/>
            <a:headEnd/>
            <a:tailEnd/>
          </a:ln>
          <a:effectLst>
            <a:softEdge rad="189066"/>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Level 2: When AI Acts, You Monitor</a:t>
            </a:r>
          </a:p>
        </p:txBody>
      </p:sp>
      <p:pic>
        <p:nvPicPr>
          <p:cNvPr id="3" name="Picture 1" descr="./assets/images/slide-5.png"/>
          <p:cNvPicPr>
            <a:picLocks noGrp="1" noChangeAspect="1"/>
          </p:cNvPicPr>
          <p:nvPr/>
        </p:nvPicPr>
        <p:blipFill>
          <a:blip r:embed="rId3"/>
          <a:stretch>
            <a:fillRect/>
          </a:stretch>
        </p:blipFill>
        <p:spPr bwMode="auto">
          <a:xfrm>
            <a:off x="996696" y="956849"/>
            <a:ext cx="7507224" cy="4057548"/>
          </a:xfrm>
          <a:prstGeom prst="rect">
            <a:avLst/>
          </a:prstGeom>
          <a:noFill/>
          <a:ln w="9525">
            <a:noFill/>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Level 3: You Set the Rules</a:t>
            </a:r>
          </a:p>
        </p:txBody>
      </p:sp>
      <p:pic>
        <p:nvPicPr>
          <p:cNvPr id="3" name="Picture 1" descr="./assets/images/slide-6.png"/>
          <p:cNvPicPr>
            <a:picLocks noGrp="1" noChangeAspect="1"/>
          </p:cNvPicPr>
          <p:nvPr/>
        </p:nvPicPr>
        <p:blipFill>
          <a:blip r:embed="rId3"/>
          <a:stretch>
            <a:fillRect/>
          </a:stretch>
        </p:blipFill>
        <p:spPr bwMode="auto">
          <a:xfrm>
            <a:off x="978408" y="946964"/>
            <a:ext cx="7180702" cy="3881068"/>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Quick Poll: Which Worries You More?</a:t>
            </a:r>
          </a:p>
        </p:txBody>
      </p:sp>
      <p:pic>
        <p:nvPicPr>
          <p:cNvPr id="3" name="Picture 1" descr="./assets/images/slide-7.png"/>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 Real Dilemma</a:t>
            </a:r>
          </a:p>
        </p:txBody>
      </p:sp>
      <p:pic>
        <p:nvPicPr>
          <p:cNvPr id="3" name="Picture 1" descr="./assets/images/slide-8.png"/>
          <p:cNvPicPr>
            <a:picLocks noGrp="1" noChangeAspect="1"/>
          </p:cNvPicPr>
          <p:nvPr/>
        </p:nvPicPr>
        <p:blipFill>
          <a:blip r:embed="rId3"/>
          <a:stretch>
            <a:fillRect/>
          </a:stretch>
        </p:blipFill>
        <p:spPr bwMode="auto">
          <a:xfrm>
            <a:off x="1215644" y="1063229"/>
            <a:ext cx="7032244" cy="3800828"/>
          </a:xfrm>
          <a:prstGeom prst="rect">
            <a:avLst/>
          </a:prstGeom>
          <a:noFill/>
          <a:ln w="9525">
            <a:noFill/>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4955</Words>
  <Application>Microsoft Macintosh PowerPoint</Application>
  <PresentationFormat>On-screen Show (16:9)</PresentationFormat>
  <Paragraphs>431</Paragraphs>
  <Slides>17</Slides>
  <Notes>16</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Arial</vt:lpstr>
      <vt:lpstr>Calibri</vt:lpstr>
      <vt:lpstr>Office Theme</vt:lpstr>
      <vt:lpstr>Humans in the Loop</vt:lpstr>
      <vt:lpstr>The Vision</vt:lpstr>
      <vt:lpstr>How do we harness AI without losing control?</vt:lpstr>
      <vt:lpstr>The Framework (Simplified)</vt:lpstr>
      <vt:lpstr>Level 1: When AI Suggests, You Decide</vt:lpstr>
      <vt:lpstr>Level 2: When AI Acts, You Monitor</vt:lpstr>
      <vt:lpstr>Level 3: You Set the Rules</vt:lpstr>
      <vt:lpstr>Quick Poll: Which Worries You More?</vt:lpstr>
      <vt:lpstr>A Real Dilemma</vt:lpstr>
      <vt:lpstr>The Art of the Possible</vt:lpstr>
      <vt:lpstr>PowerPoint Presentation</vt:lpstr>
      <vt:lpstr>The Unexpected Twist</vt:lpstr>
      <vt:lpstr>Your Turn to Think</vt:lpstr>
      <vt:lpstr>Where to Go from Here</vt:lpstr>
      <vt:lpstr>Continue the Conversation</vt:lpstr>
      <vt:lpstr>Questions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Humans in the Loop</dc:title>
  <dc:creator>Michael Borck</dc:creator>
  <cp:keywords/>
  <cp:lastModifiedBy>Michael Borck</cp:lastModifiedBy>
  <cp:revision>2</cp:revision>
  <dcterms:created xsi:type="dcterms:W3CDTF">2025-10-08T14:19:07Z</dcterms:created>
  <dcterms:modified xsi:type="dcterms:W3CDTF">2025-10-08T14:31:16Z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subtitle">
    <vt:lpwstr>Why Your AI Needs a Co-Pilot</vt:lpwstr>
  </property>
  <property fmtid="{D5CDD505-2E9C-101B-9397-08002B2CF9AE}" pid="10" name="toc-title">
    <vt:lpwstr>Table of contents</vt:lpwstr>
  </property>
</Properties>
</file>